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7"/>
  </p:notesMasterIdLst>
  <p:sldIdLst>
    <p:sldId id="859" r:id="rId2"/>
    <p:sldId id="1140" r:id="rId3"/>
    <p:sldId id="1172" r:id="rId4"/>
    <p:sldId id="1142" r:id="rId5"/>
    <p:sldId id="1143" r:id="rId6"/>
    <p:sldId id="1144" r:id="rId7"/>
    <p:sldId id="1145" r:id="rId8"/>
    <p:sldId id="1146" r:id="rId9"/>
    <p:sldId id="1173" r:id="rId10"/>
    <p:sldId id="1147" r:id="rId11"/>
    <p:sldId id="1175" r:id="rId12"/>
    <p:sldId id="1148" r:id="rId13"/>
    <p:sldId id="1149" r:id="rId14"/>
    <p:sldId id="1150" r:id="rId15"/>
    <p:sldId id="1176" r:id="rId16"/>
    <p:sldId id="1151" r:id="rId17"/>
    <p:sldId id="1152" r:id="rId18"/>
    <p:sldId id="1153" r:id="rId19"/>
    <p:sldId id="1177" r:id="rId20"/>
    <p:sldId id="1154" r:id="rId21"/>
    <p:sldId id="1178" r:id="rId22"/>
    <p:sldId id="1155" r:id="rId23"/>
    <p:sldId id="1156" r:id="rId24"/>
    <p:sldId id="1157" r:id="rId25"/>
    <p:sldId id="1179" r:id="rId26"/>
    <p:sldId id="1158" r:id="rId27"/>
    <p:sldId id="1159" r:id="rId28"/>
    <p:sldId id="1160" r:id="rId29"/>
    <p:sldId id="1180" r:id="rId30"/>
    <p:sldId id="1161" r:id="rId31"/>
    <p:sldId id="1162" r:id="rId32"/>
    <p:sldId id="1181" r:id="rId33"/>
    <p:sldId id="1163" r:id="rId34"/>
    <p:sldId id="1164" r:id="rId35"/>
    <p:sldId id="1165" r:id="rId36"/>
    <p:sldId id="1166" r:id="rId37"/>
    <p:sldId id="1182" r:id="rId38"/>
    <p:sldId id="1167" r:id="rId39"/>
    <p:sldId id="1183" r:id="rId40"/>
    <p:sldId id="1168" r:id="rId41"/>
    <p:sldId id="1169" r:id="rId42"/>
    <p:sldId id="1184" r:id="rId43"/>
    <p:sldId id="1170" r:id="rId44"/>
    <p:sldId id="1171" r:id="rId45"/>
    <p:sldId id="1185" r:id="rId4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08"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4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3" d="100"/>
          <a:sy n="113" d="100"/>
        </p:scale>
        <p:origin x="306" y="120"/>
      </p:cViewPr>
      <p:guideLst>
        <p:guide orient="horz" pos="2160"/>
        <p:guide pos="3808"/>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4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4.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3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352648"/>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第十六章提优测评卷</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小明按导电性能的强弱将材料分为四类，关于这四类材料的相互关系及性能，下列论述正确的是（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由于超导体没有电阻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所以没有任何实际应用的价值</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在一定的条件下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导体和绝缘体之间可以相互转化</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硅、锗、铜等是重要的半导体材料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有着广泛的应用</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金属长导线的电阻一定比金属短导线的电阻大</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c206.jpg" descr="id:2147489026;FounderCES"/>
          <p:cNvPicPr/>
          <p:nvPr/>
        </p:nvPicPr>
        <p:blipFill>
          <a:blip r:embed="rId2"/>
          <a:stretch>
            <a:fillRect/>
          </a:stretch>
        </p:blipFill>
        <p:spPr>
          <a:xfrm>
            <a:off x="2998862" y="1988840"/>
            <a:ext cx="6447152" cy="1584176"/>
          </a:xfrm>
          <a:prstGeom prst="rect">
            <a:avLst/>
          </a:prstGeom>
        </p:spPr>
      </p:pic>
      <p:sp>
        <p:nvSpPr>
          <p:cNvPr id="4" name="矩形 3"/>
          <p:cNvSpPr/>
          <p:nvPr/>
        </p:nvSpPr>
        <p:spPr>
          <a:xfrm>
            <a:off x="5231110" y="357301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p>
        </p:txBody>
      </p:sp>
      <p:sp>
        <p:nvSpPr>
          <p:cNvPr id="6" name="矩形 5"/>
          <p:cNvSpPr/>
          <p:nvPr/>
        </p:nvSpPr>
        <p:spPr>
          <a:xfrm>
            <a:off x="2737206" y="1403800"/>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超导体材料可以用于制作输电导线，因导线没有电阻，故输电过程中的电能没有损失，</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错误；导体之所以容易导电，是因为导体内存在大量的自由电荷，常温下，玻璃不容易导电，属于绝缘体，但烧红的玻璃能导电，这说明在一定的条件下导体和绝缘体之间可以相互转化，</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正确；铜具有良好的导电性，可制成导线，它不是半导体材料，</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错误；导体的电阻与导体的材料、长度和横截面积有关，只比较长短无法确定电阻的大小，</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c206.jpg" descr="id:2147489026;FounderCES"/>
          <p:cNvPicPr/>
          <p:nvPr/>
        </p:nvPicPr>
        <p:blipFill>
          <a:blip r:embed="rId2"/>
          <a:stretch>
            <a:fillRect/>
          </a:stretch>
        </p:blipFill>
        <p:spPr>
          <a:xfrm>
            <a:off x="2871630" y="4292912"/>
            <a:ext cx="6447152" cy="1584176"/>
          </a:xfrm>
          <a:prstGeom prst="rect">
            <a:avLst/>
          </a:prstGeom>
        </p:spPr>
      </p:pic>
      <p:sp>
        <p:nvSpPr>
          <p:cNvPr id="4" name="矩形 3"/>
          <p:cNvSpPr/>
          <p:nvPr/>
        </p:nvSpPr>
        <p:spPr>
          <a:xfrm>
            <a:off x="5103878" y="5877088"/>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06094"/>
            <a:ext cx="11485848" cy="390023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光敏电阻的阻值随着光照的强弱而改变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是表示光的强弱程度的物理量，照射光越强，光强越大，光强符号用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表示，国际单位为坎德拉（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实验测得光敏电阻的阻值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与光强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之间的关系如图所示，由图可知（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光敏电阻的阻值随光强的增强而变大</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光敏电阻的阻值随光强的增强而变小</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光敏电阻的阻值随光强的增强先变大后变小</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光敏电阻的阻值随光强的增强先变小后变大</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r203.jpg" descr="id:2147489033;FounderCES"/>
          <p:cNvPicPr/>
          <p:nvPr/>
        </p:nvPicPr>
        <p:blipFill>
          <a:blip r:embed="rId2"/>
          <a:stretch>
            <a:fillRect/>
          </a:stretch>
        </p:blipFill>
        <p:spPr>
          <a:xfrm>
            <a:off x="8549104" y="3028120"/>
            <a:ext cx="1728192" cy="1921707"/>
          </a:xfrm>
          <a:prstGeom prst="rect">
            <a:avLst/>
          </a:prstGeom>
        </p:spPr>
      </p:pic>
      <p:sp>
        <p:nvSpPr>
          <p:cNvPr id="4" name="矩形 3"/>
          <p:cNvSpPr/>
          <p:nvPr/>
        </p:nvSpPr>
        <p:spPr>
          <a:xfrm>
            <a:off x="8628370" y="4796968"/>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p>
        </p:txBody>
      </p:sp>
      <p:sp>
        <p:nvSpPr>
          <p:cNvPr id="6" name="矩形 5"/>
          <p:cNvSpPr/>
          <p:nvPr/>
        </p:nvSpPr>
        <p:spPr>
          <a:xfrm>
            <a:off x="7963061" y="2395278"/>
            <a:ext cx="389850" cy="579967"/>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B</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3415030"/>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在如图所示的电路中，要使灯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变亮一些，灯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变暗一些，应该把金属滑片</a:t>
            </a: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均向右滑</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均向左滑</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向左、</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向右滑</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向右、</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向左滑</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c207.jpg" descr="id:2147489040;FounderCES"/>
          <p:cNvPicPr/>
          <p:nvPr/>
        </p:nvPicPr>
        <p:blipFill>
          <a:blip r:embed="rId2"/>
          <a:stretch>
            <a:fillRect/>
          </a:stretch>
        </p:blipFill>
        <p:spPr>
          <a:xfrm>
            <a:off x="5735166" y="1716780"/>
            <a:ext cx="5253868" cy="1442772"/>
          </a:xfrm>
          <a:prstGeom prst="rect">
            <a:avLst/>
          </a:prstGeom>
        </p:spPr>
      </p:pic>
      <p:sp>
        <p:nvSpPr>
          <p:cNvPr id="4" name="矩形 3"/>
          <p:cNvSpPr/>
          <p:nvPr/>
        </p:nvSpPr>
        <p:spPr>
          <a:xfrm>
            <a:off x="7577270" y="331015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p>
        </p:txBody>
      </p:sp>
      <p:sp>
        <p:nvSpPr>
          <p:cNvPr id="6" name="矩形 5"/>
          <p:cNvSpPr/>
          <p:nvPr/>
        </p:nvSpPr>
        <p:spPr>
          <a:xfrm>
            <a:off x="910630" y="1285275"/>
            <a:ext cx="389850" cy="461665"/>
          </a:xfrm>
          <a:prstGeom prst="rect">
            <a:avLst/>
          </a:prstGeom>
        </p:spPr>
        <p:txBody>
          <a:bodyPr wrap="none">
            <a:spAutoFit/>
          </a:bodyPr>
          <a:lstStyle/>
          <a:p>
            <a:r>
              <a:rPr lang="en-US" altLang="zh-CN" sz="2400"/>
              <a:t>B</a:t>
            </a:r>
            <a:endParaRPr lang="zh-CN" altLang="en-US"/>
          </a:p>
        </p:txBody>
      </p:sp>
      <p:sp>
        <p:nvSpPr>
          <p:cNvPr id="7" name="内容占位符 1"/>
          <p:cNvSpPr txBox="1"/>
          <p:nvPr/>
        </p:nvSpPr>
        <p:spPr bwMode="auto">
          <a:xfrm>
            <a:off x="343711" y="3807624"/>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灯泡</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和滑动变阻器串联，要使灯泡</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变亮，则通过灯泡</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的电流变大，应减小滑动变阻器接入电路中的电阻，即滑片</a:t>
            </a:r>
            <a:r>
              <a:rPr lang="en-US" altLang="zh-CN" i="1">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应向左移动；灯泡</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和滑动变阻器串联，要使灯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变暗一些，则通过灯泡</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的电流变小，应增大滑动变阻器接入电路中的电阻，即滑片</a:t>
            </a:r>
            <a:r>
              <a:rPr lang="en-US" altLang="zh-CN" i="1">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应向左移动；综上分析，要使灯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变亮一些，灯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变暗一些，应该把金属滑片</a:t>
            </a:r>
            <a:r>
              <a:rPr lang="en-US" altLang="zh-CN" i="1">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i="1">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均向左滑</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故</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正确</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34084"/>
            <a:ext cx="9334752" cy="2862322"/>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河北保定清苑区期末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）如图所示电路，闭合开关，灯泡不亮，将导线夹</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接电源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极，导线夹</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依次试触</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接线柱，发现电压表示数均为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若故障是由某元件断路引起，它可能是（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电源</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38.jpg" descr="id:2147489047;FounderCES"/>
          <p:cNvPicPr/>
          <p:nvPr/>
        </p:nvPicPr>
        <p:blipFill>
          <a:blip r:embed="rId2"/>
          <a:stretch>
            <a:fillRect/>
          </a:stretch>
        </p:blipFill>
        <p:spPr>
          <a:xfrm>
            <a:off x="9859321" y="1018571"/>
            <a:ext cx="1946116" cy="1972902"/>
          </a:xfrm>
          <a:prstGeom prst="rect">
            <a:avLst/>
          </a:prstGeom>
        </p:spPr>
      </p:pic>
      <p:sp>
        <p:nvSpPr>
          <p:cNvPr id="4" name="矩形 3"/>
          <p:cNvSpPr/>
          <p:nvPr/>
        </p:nvSpPr>
        <p:spPr>
          <a:xfrm>
            <a:off x="10081888" y="2957529"/>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p>
        </p:txBody>
      </p:sp>
      <p:sp>
        <p:nvSpPr>
          <p:cNvPr id="6" name="矩形 5"/>
          <p:cNvSpPr/>
          <p:nvPr/>
        </p:nvSpPr>
        <p:spPr>
          <a:xfrm>
            <a:off x="900168" y="2682736"/>
            <a:ext cx="407484" cy="461665"/>
          </a:xfrm>
          <a:prstGeom prst="rect">
            <a:avLst/>
          </a:prstGeom>
        </p:spPr>
        <p:txBody>
          <a:bodyPr wrap="none">
            <a:spAutoFit/>
          </a:bodyPr>
          <a:lstStyle/>
          <a:p>
            <a:r>
              <a:rPr lang="en-US" altLang="zh-CN" sz="2400"/>
              <a:t>D</a:t>
            </a:r>
            <a:endParaRPr lang="zh-CN" altLang="en-US"/>
          </a:p>
        </p:txBody>
      </p:sp>
      <p:sp>
        <p:nvSpPr>
          <p:cNvPr id="7" name="内容占位符 1"/>
          <p:cNvSpPr txBox="1"/>
          <p:nvPr/>
        </p:nvSpPr>
        <p:spPr bwMode="auto">
          <a:xfrm>
            <a:off x="360853" y="4193028"/>
            <a:ext cx="11468705"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将导线夹</a:t>
            </a:r>
            <a:r>
              <a:rPr lang="en-US" altLang="zh-CN" i="1">
                <a:latin typeface="Times New Roman" panose="02020603050405020304" pitchFamily="18" charset="0"/>
                <a:ea typeface="宋体" panose="02010600030101010101" pitchFamily="2" charset="-122"/>
                <a:cs typeface="Times New Roman" panose="02020603050405020304" pitchFamily="18" charset="0"/>
              </a:rPr>
              <a:t>M</a:t>
            </a:r>
            <a:r>
              <a:rPr lang="zh-CN" altLang="zh-CN">
                <a:latin typeface="Times New Roman" panose="02020603050405020304" pitchFamily="18" charset="0"/>
                <a:ea typeface="宋体" panose="02010600030101010101" pitchFamily="2" charset="-122"/>
                <a:cs typeface="Times New Roman" panose="02020603050405020304" pitchFamily="18" charset="0"/>
              </a:rPr>
              <a:t>接电源</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极，导线夹</a:t>
            </a:r>
            <a:r>
              <a:rPr lang="en-US" altLang="zh-CN" i="1">
                <a:latin typeface="Times New Roman" panose="02020603050405020304" pitchFamily="18" charset="0"/>
                <a:ea typeface="宋体" panose="02010600030101010101" pitchFamily="2" charset="-122"/>
                <a:cs typeface="Times New Roman" panose="02020603050405020304" pitchFamily="18" charset="0"/>
              </a:rPr>
              <a:t>N</a:t>
            </a:r>
            <a:r>
              <a:rPr lang="zh-CN" altLang="zh-CN">
                <a:latin typeface="Times New Roman" panose="02020603050405020304" pitchFamily="18" charset="0"/>
                <a:ea typeface="宋体" panose="02010600030101010101" pitchFamily="2" charset="-122"/>
                <a:cs typeface="Times New Roman" panose="02020603050405020304" pitchFamily="18" charset="0"/>
              </a:rPr>
              <a:t>依次试触</a:t>
            </a:r>
            <a:r>
              <a:rPr lang="en-US" altLang="zh-CN" i="1">
                <a:latin typeface="Times New Roman" panose="02020603050405020304" pitchFamily="18" charset="0"/>
                <a:ea typeface="宋体" panose="02010600030101010101" pitchFamily="2" charset="-122"/>
                <a:cs typeface="Times New Roman" panose="02020603050405020304" pitchFamily="18" charset="0"/>
              </a:rPr>
              <a:t>E</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F</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G</a:t>
            </a:r>
            <a:r>
              <a:rPr lang="zh-CN" altLang="zh-CN">
                <a:latin typeface="Times New Roman" panose="02020603050405020304" pitchFamily="18" charset="0"/>
                <a:ea typeface="宋体" panose="02010600030101010101" pitchFamily="2" charset="-122"/>
                <a:cs typeface="Times New Roman" panose="02020603050405020304" pitchFamily="18" charset="0"/>
              </a:rPr>
              <a:t>接线柱，发现电压表示数均为</a:t>
            </a:r>
            <a:r>
              <a:rPr lang="en-US" altLang="zh-CN">
                <a:latin typeface="Times New Roman" panose="02020603050405020304" pitchFamily="18" charset="0"/>
                <a:ea typeface="宋体" panose="02010600030101010101" pitchFamily="2" charset="-122"/>
                <a:cs typeface="Times New Roman" panose="02020603050405020304" pitchFamily="18" charset="0"/>
              </a:rPr>
              <a:t>3 V</a:t>
            </a:r>
            <a:r>
              <a:rPr lang="zh-CN" altLang="zh-CN">
                <a:latin typeface="Times New Roman" panose="02020603050405020304" pitchFamily="18" charset="0"/>
                <a:ea typeface="宋体" panose="02010600030101010101" pitchFamily="2" charset="-122"/>
                <a:cs typeface="Times New Roman" panose="02020603050405020304" pitchFamily="18" charset="0"/>
              </a:rPr>
              <a:t>，则电压表接</a:t>
            </a:r>
            <a:r>
              <a:rPr lang="en-US" altLang="zh-CN" i="1">
                <a:latin typeface="Times New Roman" panose="02020603050405020304" pitchFamily="18" charset="0"/>
                <a:ea typeface="宋体" panose="02010600030101010101" pitchFamily="2" charset="-122"/>
                <a:cs typeface="Times New Roman" panose="02020603050405020304" pitchFamily="18" charset="0"/>
              </a:rPr>
              <a:t>E</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F</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G</a:t>
            </a:r>
            <a:r>
              <a:rPr lang="zh-CN" altLang="zh-CN">
                <a:latin typeface="Times New Roman" panose="02020603050405020304" pitchFamily="18" charset="0"/>
                <a:ea typeface="宋体" panose="02010600030101010101" pitchFamily="2" charset="-122"/>
                <a:cs typeface="Times New Roman" panose="02020603050405020304" pitchFamily="18" charset="0"/>
              </a:rPr>
              <a:t>接线柱时，都能与电源接通，若故障是由某元件断路引起，则故障为</a:t>
            </a:r>
            <a:r>
              <a:rPr lang="en-US" altLang="zh-CN" i="1">
                <a:latin typeface="Times New Roman" panose="02020603050405020304" pitchFamily="18" charset="0"/>
                <a:ea typeface="宋体" panose="02010600030101010101" pitchFamily="2" charset="-122"/>
                <a:cs typeface="Times New Roman" panose="02020603050405020304" pitchFamily="18" charset="0"/>
              </a:rPr>
              <a:t>GM</a:t>
            </a:r>
            <a:r>
              <a:rPr lang="zh-CN" altLang="zh-CN">
                <a:latin typeface="Times New Roman" panose="02020603050405020304" pitchFamily="18" charset="0"/>
                <a:ea typeface="宋体" panose="02010600030101010101" pitchFamily="2" charset="-122"/>
                <a:cs typeface="Times New Roman" panose="02020603050405020304" pitchFamily="18" charset="0"/>
              </a:rPr>
              <a:t>间的开关断路</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故选</a:t>
            </a:r>
            <a:r>
              <a:rPr lang="en-US" altLang="zh-CN">
                <a:latin typeface="Times New Roman" panose="02020603050405020304" pitchFamily="18" charset="0"/>
                <a:ea typeface="宋体" panose="02010600030101010101" pitchFamily="2" charset="-122"/>
                <a:cs typeface="Times New Roman" panose="02020603050405020304" pitchFamily="18" charset="0"/>
              </a:rPr>
              <a:t>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746125"/>
            <a:ext cx="11485880" cy="3823335"/>
          </a:xfrm>
          <a:solidFill>
            <a:srgbClr val="E1F4FC"/>
          </a:solidFill>
        </p:spPr>
        <p:txBody>
          <a:bodyPr>
            <a:noAutofit/>
          </a:bodyPr>
          <a:lstStyle/>
          <a:p>
            <a:pPr hangingPunct="0">
              <a:spcAft>
                <a:spcPts val="0"/>
              </a:spcAft>
            </a:pPr>
            <a:r>
              <a:rPr lang="en-US" altLang="zh-CN"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利用电压表判断电路故障是电学常考的内容</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利用电压表判断电路故障的方法</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电压表有示数的原因</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电压表两接线柱外含电源部分的电路为通路</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同时与电压表并联的部分电路没有短路现象发生</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电压表无示数的原因</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宋体" panose="02010600030101010101" pitchFamily="2" charset="-122"/>
                <a:ea typeface="宋体" panose="02010600030101010101" pitchFamily="2" charset="-122"/>
                <a:cs typeface="Times New Roman" panose="02020603050405020304" pitchFamily="18" charset="0"/>
              </a:rPr>
              <a:t>①</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电压表两接线柱外含电源部分的电路为断路</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宋体" panose="02010600030101010101" pitchFamily="2" charset="-122"/>
                <a:ea typeface="宋体" panose="02010600030101010101" pitchFamily="2" charset="-122"/>
                <a:cs typeface="Times New Roman" panose="02020603050405020304" pitchFamily="18" charset="0"/>
              </a:rPr>
              <a:t>②</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电压表两接线柱间含电源部分虽然为通路</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但与电压表并联的部分电路出现了短路现象</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根据上述原因</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我们用电压表很容易判断出电路中的故障</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737328"/>
            <a:ext cx="1732958" cy="44838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85662"/>
            <a:ext cx="11485848" cy="2308324"/>
          </a:xfrm>
        </p:spPr>
        <p:txBody>
          <a:bodyPr/>
          <a:lstStyle/>
          <a:p>
            <a:pPr algn="ctr" hangingPunct="0">
              <a:spcAft>
                <a:spcPts val="0"/>
              </a:spcAft>
              <a:tabLst>
                <a:tab pos="594106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非选择题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填空题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如图所示为一节</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号干电池，</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端为电池的</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复读机工作时要</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电压的电源，这可以由</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节干电池</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）而成</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r206.jpg" descr="id:2147489054;FounderCES"/>
          <p:cNvPicPr/>
          <p:nvPr/>
        </p:nvPicPr>
        <p:blipFill>
          <a:blip r:embed="rId2"/>
          <a:stretch>
            <a:fillRect/>
          </a:stretch>
        </p:blipFill>
        <p:spPr>
          <a:xfrm>
            <a:off x="4006974" y="3828284"/>
            <a:ext cx="3456384" cy="569566"/>
          </a:xfrm>
          <a:prstGeom prst="rect">
            <a:avLst/>
          </a:prstGeom>
        </p:spPr>
      </p:pic>
      <p:sp>
        <p:nvSpPr>
          <p:cNvPr id="4" name="矩形 3"/>
          <p:cNvSpPr/>
          <p:nvPr/>
        </p:nvSpPr>
        <p:spPr>
          <a:xfrm>
            <a:off x="5116070" y="4488732"/>
            <a:ext cx="1712135"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11</a:t>
            </a:r>
            <a:r>
              <a:rPr lang="zh-CN" altLang="zh-CN" sz="2400" b="0" dirty="0">
                <a:solidFill>
                  <a:srgbClr val="000000"/>
                </a:solidFill>
                <a:cs typeface="Times New Roman" panose="02020603050405020304" pitchFamily="18" charset="0"/>
              </a:rPr>
              <a:t>题）</a:t>
            </a:r>
          </a:p>
        </p:txBody>
      </p:sp>
      <p:sp>
        <p:nvSpPr>
          <p:cNvPr id="6" name="矩形 5"/>
          <p:cNvSpPr/>
          <p:nvPr/>
        </p:nvSpPr>
        <p:spPr>
          <a:xfrm>
            <a:off x="6499206" y="2468532"/>
            <a:ext cx="494046" cy="461665"/>
          </a:xfrm>
          <a:prstGeom prst="rect">
            <a:avLst/>
          </a:prstGeom>
        </p:spPr>
        <p:txBody>
          <a:bodyPr wrap="none">
            <a:spAutoFit/>
          </a:bodyPr>
          <a:lstStyle/>
          <a:p>
            <a:r>
              <a:rPr lang="zh-CN" altLang="zh-CN" sz="2400">
                <a:cs typeface="Times New Roman" panose="02020603050405020304" pitchFamily="18" charset="0"/>
              </a:rPr>
              <a:t>正</a:t>
            </a:r>
            <a:endParaRPr lang="zh-CN" altLang="en-US"/>
          </a:p>
        </p:txBody>
      </p:sp>
      <p:sp>
        <p:nvSpPr>
          <p:cNvPr id="8" name="矩形 7"/>
          <p:cNvSpPr/>
          <p:nvPr/>
        </p:nvSpPr>
        <p:spPr>
          <a:xfrm>
            <a:off x="4857422" y="3037294"/>
            <a:ext cx="647934" cy="461665"/>
          </a:xfrm>
          <a:prstGeom prst="rect">
            <a:avLst/>
          </a:prstGeom>
        </p:spPr>
        <p:txBody>
          <a:bodyPr wrap="none">
            <a:spAutoFit/>
          </a:bodyPr>
          <a:lstStyle/>
          <a:p>
            <a:r>
              <a:rPr lang="en-US" altLang="zh-CN" sz="2400" dirty="0"/>
              <a:t>4</a:t>
            </a:r>
            <a:r>
              <a:rPr lang="zh-CN" altLang="zh-CN" sz="2400" dirty="0">
                <a:cs typeface="Times New Roman" panose="02020603050405020304" pitchFamily="18" charset="0"/>
              </a:rPr>
              <a:t>　</a:t>
            </a:r>
            <a:endParaRPr lang="zh-CN" altLang="en-US" dirty="0"/>
          </a:p>
        </p:txBody>
      </p:sp>
      <p:sp>
        <p:nvSpPr>
          <p:cNvPr id="10" name="矩形 9"/>
          <p:cNvSpPr/>
          <p:nvPr/>
        </p:nvSpPr>
        <p:spPr>
          <a:xfrm>
            <a:off x="6426493" y="2908677"/>
            <a:ext cx="803425" cy="576248"/>
          </a:xfrm>
          <a:prstGeom prst="rect">
            <a:avLst/>
          </a:prstGeom>
        </p:spPr>
        <p:txBody>
          <a:bodyPr wrap="none">
            <a:spAutoFit/>
          </a:bodyPr>
          <a:lstStyle/>
          <a:p>
            <a:pPr algn="just">
              <a:lnSpc>
                <a:spcPct val="150000"/>
              </a:lnSpc>
              <a:spcAft>
                <a:spcPts val="0"/>
              </a:spcAft>
            </a:pPr>
            <a:r>
              <a:rPr lang="zh-CN" altLang="zh-CN" sz="2400" dirty="0">
                <a:cs typeface="Times New Roman" panose="02020603050405020304" pitchFamily="18" charset="0"/>
              </a:rPr>
              <a:t>串联</a:t>
            </a:r>
            <a:endParaRPr lang="zh-CN" altLang="zh-CN" sz="90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7934"/>
            <a:ext cx="11485848" cy="2308324"/>
          </a:xfrm>
        </p:spPr>
        <p:txBody>
          <a:bodyPr/>
          <a:lstStyle/>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串联在由三节蓄电池组成的电源上，先用电压表测灯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，则选用电压表的测量范围是</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再测电源电压时，只将电压表接</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的一端改接</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，这种接法</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不正确</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），理由是</a:t>
            </a:r>
            <a:r>
              <a:rPr lang="en-US" altLang="zh-CN" b="1" dirty="0">
                <a:solidFill>
                  <a:srgbClr val="000000"/>
                </a:solidFill>
                <a:uFill>
                  <a:solidFill>
                    <a:srgbClr val="000000"/>
                  </a:solidFill>
                </a:uFill>
                <a:ea typeface="宋体" panose="02010600030101010101" pitchFamily="2" charset="-122"/>
                <a:cs typeface="Times New Roman" panose="02020603050405020304" pitchFamily="18" charset="0"/>
              </a:rPr>
              <a:t>_______</a:t>
            </a:r>
          </a:p>
          <a:p>
            <a:pPr hangingPunct="0">
              <a:spcAft>
                <a:spcPts val="0"/>
              </a:spcAft>
              <a:tabLst>
                <a:tab pos="5941060" algn="l"/>
              </a:tabLst>
            </a:pPr>
            <a:r>
              <a:rPr lang="en-US" altLang="zh-CN" b="1" dirty="0">
                <a:solidFill>
                  <a:srgbClr val="000000"/>
                </a:solidFill>
                <a:uFill>
                  <a:solidFill>
                    <a:srgbClr val="000000"/>
                  </a:solidFill>
                </a:uFill>
                <a:ea typeface="宋体" panose="02010600030101010101" pitchFamily="2" charset="-122"/>
                <a:cs typeface="Times New Roman" panose="02020603050405020304" pitchFamily="18" charset="0"/>
              </a:rPr>
              <a:t>________________</a:t>
            </a:r>
            <a:r>
              <a:rPr lang="en-US" altLang="zh-CN" dirty="0">
                <a:solidFill>
                  <a:srgbClr val="000000"/>
                </a:solidFill>
                <a:ea typeface="宋体" panose="02010600030101010101" pitchFamily="2" charset="-122"/>
                <a:cs typeface="Times New Roman" panose="02020603050405020304" pitchFamily="18" charset="0"/>
              </a:rPr>
              <a:t>.</a:t>
            </a:r>
            <a:endParaRPr lang="zh-CN" altLang="zh-CN" sz="1100" dirty="0">
              <a:solidFill>
                <a:srgbClr val="000000"/>
              </a:solidFill>
              <a:effectLst/>
              <a:ea typeface="宋体" panose="02010600030101010101" pitchFamily="2" charset="-122"/>
              <a:cs typeface="Times New Roman" panose="02020603050405020304" pitchFamily="18" charset="0"/>
            </a:endParaRPr>
          </a:p>
        </p:txBody>
      </p:sp>
      <p:pic>
        <p:nvPicPr>
          <p:cNvPr id="4" name="w153.jpg" descr="id:2147489061;FounderCES"/>
          <p:cNvPicPr/>
          <p:nvPr/>
        </p:nvPicPr>
        <p:blipFill>
          <a:blip r:embed="rId2"/>
          <a:stretch>
            <a:fillRect/>
          </a:stretch>
        </p:blipFill>
        <p:spPr>
          <a:xfrm>
            <a:off x="4780333" y="3118104"/>
            <a:ext cx="2507115" cy="2002959"/>
          </a:xfrm>
          <a:prstGeom prst="rect">
            <a:avLst/>
          </a:prstGeom>
        </p:spPr>
      </p:pic>
      <p:sp>
        <p:nvSpPr>
          <p:cNvPr id="5" name="矩形 4"/>
          <p:cNvSpPr/>
          <p:nvPr/>
        </p:nvSpPr>
        <p:spPr>
          <a:xfrm>
            <a:off x="5242003" y="5121063"/>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12</a:t>
            </a:r>
            <a:r>
              <a:rPr lang="zh-CN" altLang="zh-CN" sz="2400" b="0" dirty="0">
                <a:solidFill>
                  <a:srgbClr val="000000"/>
                </a:solidFill>
                <a:cs typeface="Times New Roman" panose="02020603050405020304" pitchFamily="18" charset="0"/>
              </a:rPr>
              <a:t>题）</a:t>
            </a:r>
          </a:p>
        </p:txBody>
      </p:sp>
      <p:sp>
        <p:nvSpPr>
          <p:cNvPr id="6" name="矩形 5"/>
          <p:cNvSpPr/>
          <p:nvPr/>
        </p:nvSpPr>
        <p:spPr>
          <a:xfrm>
            <a:off x="6524603" y="1610221"/>
            <a:ext cx="1096006" cy="461665"/>
          </a:xfrm>
          <a:prstGeom prst="rect">
            <a:avLst/>
          </a:prstGeom>
        </p:spPr>
        <p:txBody>
          <a:bodyPr wrap="none">
            <a:spAutoFit/>
          </a:bodyPr>
          <a:lstStyle/>
          <a:p>
            <a:r>
              <a:rPr lang="en-US" altLang="zh-CN" sz="2400"/>
              <a:t>0</a:t>
            </a:r>
            <a:r>
              <a:rPr lang="zh-CN" altLang="zh-CN" sz="2400">
                <a:cs typeface="Times New Roman" panose="02020603050405020304" pitchFamily="18" charset="0"/>
              </a:rPr>
              <a:t>～</a:t>
            </a:r>
            <a:r>
              <a:rPr lang="en-US" altLang="zh-CN" sz="2400"/>
              <a:t>3 V</a:t>
            </a:r>
            <a:endParaRPr lang="zh-CN" altLang="en-US"/>
          </a:p>
        </p:txBody>
      </p:sp>
      <p:sp>
        <p:nvSpPr>
          <p:cNvPr id="8" name="矩形 7"/>
          <p:cNvSpPr/>
          <p:nvPr/>
        </p:nvSpPr>
        <p:spPr>
          <a:xfrm>
            <a:off x="4240582" y="2149854"/>
            <a:ext cx="1112805" cy="461665"/>
          </a:xfrm>
          <a:prstGeom prst="rect">
            <a:avLst/>
          </a:prstGeom>
        </p:spPr>
        <p:txBody>
          <a:bodyPr wrap="none">
            <a:spAutoFit/>
          </a:bodyPr>
          <a:lstStyle/>
          <a:p>
            <a:r>
              <a:rPr lang="zh-CN" altLang="zh-CN" sz="2400">
                <a:cs typeface="Times New Roman" panose="02020603050405020304" pitchFamily="18" charset="0"/>
              </a:rPr>
              <a:t>不正确</a:t>
            </a:r>
            <a:endParaRPr lang="zh-CN" altLang="en-US"/>
          </a:p>
        </p:txBody>
      </p:sp>
      <p:sp>
        <p:nvSpPr>
          <p:cNvPr id="10" name="矩形 9"/>
          <p:cNvSpPr/>
          <p:nvPr/>
        </p:nvSpPr>
        <p:spPr>
          <a:xfrm>
            <a:off x="10564675" y="2069109"/>
            <a:ext cx="1112805" cy="576248"/>
          </a:xfrm>
          <a:prstGeom prst="rect">
            <a:avLst/>
          </a:prstGeom>
        </p:spPr>
        <p:txBody>
          <a:bodyPr wrap="none">
            <a:spAutoFit/>
          </a:bodyPr>
          <a:lstStyle/>
          <a:p>
            <a:pPr algn="just">
              <a:lnSpc>
                <a:spcPct val="150000"/>
              </a:lnSpc>
              <a:spcAft>
                <a:spcPts val="0"/>
              </a:spcAft>
            </a:pPr>
            <a:r>
              <a:rPr lang="zh-CN" altLang="zh-CN" sz="2400" dirty="0">
                <a:cs typeface="Times New Roman" panose="02020603050405020304" pitchFamily="18" charset="0"/>
              </a:rPr>
              <a:t>电压表</a:t>
            </a:r>
            <a:endParaRPr lang="zh-CN" altLang="zh-CN" sz="900" dirty="0">
              <a:solidFill>
                <a:srgbClr val="000000"/>
              </a:solidFill>
              <a:cs typeface="Times New Roman" panose="02020603050405020304" pitchFamily="18" charset="0"/>
            </a:endParaRPr>
          </a:p>
        </p:txBody>
      </p:sp>
      <p:sp>
        <p:nvSpPr>
          <p:cNvPr id="12" name="矩形 11"/>
          <p:cNvSpPr/>
          <p:nvPr/>
        </p:nvSpPr>
        <p:spPr>
          <a:xfrm>
            <a:off x="409655" y="2719901"/>
            <a:ext cx="2350323" cy="461665"/>
          </a:xfrm>
          <a:prstGeom prst="rect">
            <a:avLst/>
          </a:prstGeom>
        </p:spPr>
        <p:txBody>
          <a:bodyPr wrap="none">
            <a:spAutoFit/>
          </a:bodyPr>
          <a:lstStyle/>
          <a:p>
            <a:r>
              <a:rPr lang="zh-CN" altLang="zh-CN" sz="2400">
                <a:cs typeface="Times New Roman" panose="02020603050405020304" pitchFamily="18" charset="0"/>
              </a:rPr>
              <a:t>的测量范围偏小</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lgn="dist"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山东聊城临清期中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）如图甲所示，课外小组同学们将铜片和锌片插入苹果或橙子中，就制成了一个水果电池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在用橙子做电池时先用手掌把橙子压在桌面上滚几下，然后把铜片、锌片插入其中，用导线将电压表的两个接线柱分别连在铜片和锌片上，观察到电压表指针发生了偏转，如图乙所示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由此可知：锌片是橙子电池的</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）极，橙子电池的电压为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39.jpg" descr="id:2147489068;FounderCES"/>
          <p:cNvPicPr/>
          <p:nvPr/>
        </p:nvPicPr>
        <p:blipFill>
          <a:blip r:embed="rId2"/>
          <a:stretch>
            <a:fillRect/>
          </a:stretch>
        </p:blipFill>
        <p:spPr>
          <a:xfrm>
            <a:off x="2935426" y="4005062"/>
            <a:ext cx="1625884" cy="1159529"/>
          </a:xfrm>
          <a:prstGeom prst="rect">
            <a:avLst/>
          </a:prstGeom>
        </p:spPr>
      </p:pic>
      <p:pic>
        <p:nvPicPr>
          <p:cNvPr id="4" name="gyc440.jpg" descr="id:2147489075;FounderCES"/>
          <p:cNvPicPr/>
          <p:nvPr/>
        </p:nvPicPr>
        <p:blipFill>
          <a:blip r:embed="rId3"/>
          <a:stretch>
            <a:fillRect/>
          </a:stretch>
        </p:blipFill>
        <p:spPr>
          <a:xfrm>
            <a:off x="6103778" y="3854251"/>
            <a:ext cx="3452090" cy="1662981"/>
          </a:xfrm>
          <a:prstGeom prst="rect">
            <a:avLst/>
          </a:prstGeom>
        </p:spPr>
      </p:pic>
      <p:sp>
        <p:nvSpPr>
          <p:cNvPr id="5" name="矩形 4"/>
          <p:cNvSpPr/>
          <p:nvPr/>
        </p:nvSpPr>
        <p:spPr>
          <a:xfrm>
            <a:off x="3429319" y="5463814"/>
            <a:ext cx="6092825" cy="576248"/>
          </a:xfrm>
          <a:prstGeom prst="rect">
            <a:avLst/>
          </a:prstGeom>
        </p:spPr>
        <p:txBody>
          <a:bodyPr>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6" name="矩形 5"/>
          <p:cNvSpPr/>
          <p:nvPr/>
        </p:nvSpPr>
        <p:spPr>
          <a:xfrm>
            <a:off x="4871070" y="5948064"/>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13</a:t>
            </a:r>
            <a:r>
              <a:rPr lang="zh-CN" altLang="zh-CN" sz="2400" b="0" dirty="0">
                <a:solidFill>
                  <a:srgbClr val="000000"/>
                </a:solidFill>
                <a:cs typeface="Times New Roman" panose="02020603050405020304" pitchFamily="18" charset="0"/>
              </a:rPr>
              <a:t>题）</a:t>
            </a:r>
          </a:p>
        </p:txBody>
      </p:sp>
      <p:sp>
        <p:nvSpPr>
          <p:cNvPr id="8" name="矩形 7"/>
          <p:cNvSpPr/>
          <p:nvPr/>
        </p:nvSpPr>
        <p:spPr>
          <a:xfrm>
            <a:off x="514442" y="2997279"/>
            <a:ext cx="494046" cy="461665"/>
          </a:xfrm>
          <a:prstGeom prst="rect">
            <a:avLst/>
          </a:prstGeom>
        </p:spPr>
        <p:txBody>
          <a:bodyPr wrap="none">
            <a:spAutoFit/>
          </a:bodyPr>
          <a:lstStyle/>
          <a:p>
            <a:r>
              <a:rPr lang="zh-CN" altLang="zh-CN" sz="2400">
                <a:cs typeface="Times New Roman" panose="02020603050405020304" pitchFamily="18" charset="0"/>
              </a:rPr>
              <a:t>负</a:t>
            </a:r>
            <a:endParaRPr lang="zh-CN" altLang="en-US"/>
          </a:p>
        </p:txBody>
      </p:sp>
      <p:sp>
        <p:nvSpPr>
          <p:cNvPr id="10" name="矩形 9"/>
          <p:cNvSpPr/>
          <p:nvPr/>
        </p:nvSpPr>
        <p:spPr>
          <a:xfrm>
            <a:off x="7148143" y="3024990"/>
            <a:ext cx="878767" cy="461665"/>
          </a:xfrm>
          <a:prstGeom prst="rect">
            <a:avLst/>
          </a:prstGeom>
        </p:spPr>
        <p:txBody>
          <a:bodyPr wrap="none">
            <a:spAutoFit/>
          </a:bodyPr>
          <a:lstStyle/>
          <a:p>
            <a:r>
              <a:rPr lang="en-US" altLang="zh-CN" sz="2400"/>
              <a:t>0.6</a:t>
            </a:r>
            <a:r>
              <a:rPr lang="zh-CN" altLang="zh-CN" sz="2400">
                <a:cs typeface="Times New Roman" panose="02020603050405020304" pitchFamily="18" charset="0"/>
              </a:rPr>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19637"/>
            <a:ext cx="11485848" cy="1684244"/>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图乙中电压表指针正常偏转，则与电压表正接线柱相连的是电池的正极，即铜片为橙子电池的正极，则锌片是橙子电池的负极；电压表选小的测量范围，分度值为</a:t>
            </a:r>
            <a:r>
              <a:rPr lang="en-US" altLang="zh-CN">
                <a:latin typeface="Times New Roman" panose="02020603050405020304" pitchFamily="18" charset="0"/>
                <a:ea typeface="宋体" panose="02010600030101010101" pitchFamily="2" charset="-122"/>
                <a:cs typeface="Times New Roman" panose="02020603050405020304" pitchFamily="18" charset="0"/>
              </a:rPr>
              <a:t>0.1 V</a:t>
            </a:r>
            <a:r>
              <a:rPr lang="zh-CN" altLang="zh-CN">
                <a:latin typeface="Times New Roman" panose="02020603050405020304" pitchFamily="18" charset="0"/>
                <a:ea typeface="宋体" panose="02010600030101010101" pitchFamily="2" charset="-122"/>
                <a:cs typeface="Times New Roman" panose="02020603050405020304" pitchFamily="18" charset="0"/>
              </a:rPr>
              <a:t>，读数为</a:t>
            </a:r>
            <a:r>
              <a:rPr lang="en-US" altLang="zh-CN">
                <a:latin typeface="Times New Roman" panose="02020603050405020304" pitchFamily="18" charset="0"/>
                <a:ea typeface="宋体" panose="02010600030101010101" pitchFamily="2" charset="-122"/>
                <a:cs typeface="Times New Roman" panose="02020603050405020304" pitchFamily="18" charset="0"/>
              </a:rPr>
              <a:t>0.6 V.</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39.jpg" descr="id:2147489068;FounderCES"/>
          <p:cNvPicPr/>
          <p:nvPr/>
        </p:nvPicPr>
        <p:blipFill>
          <a:blip r:embed="rId2"/>
          <a:stretch>
            <a:fillRect/>
          </a:stretch>
        </p:blipFill>
        <p:spPr>
          <a:xfrm>
            <a:off x="2926854" y="3140782"/>
            <a:ext cx="1625884" cy="1159529"/>
          </a:xfrm>
          <a:prstGeom prst="rect">
            <a:avLst/>
          </a:prstGeom>
        </p:spPr>
      </p:pic>
      <p:pic>
        <p:nvPicPr>
          <p:cNvPr id="4" name="gyc440.jpg" descr="id:2147489075;FounderCES"/>
          <p:cNvPicPr/>
          <p:nvPr/>
        </p:nvPicPr>
        <p:blipFill>
          <a:blip r:embed="rId3"/>
          <a:stretch>
            <a:fillRect/>
          </a:stretch>
        </p:blipFill>
        <p:spPr>
          <a:xfrm>
            <a:off x="6095206" y="2989971"/>
            <a:ext cx="3452090" cy="1662981"/>
          </a:xfrm>
          <a:prstGeom prst="rect">
            <a:avLst/>
          </a:prstGeom>
        </p:spPr>
      </p:pic>
      <p:sp>
        <p:nvSpPr>
          <p:cNvPr id="5" name="矩形 4"/>
          <p:cNvSpPr/>
          <p:nvPr/>
        </p:nvSpPr>
        <p:spPr>
          <a:xfrm>
            <a:off x="3420747" y="4599534"/>
            <a:ext cx="6092825" cy="576248"/>
          </a:xfrm>
          <a:prstGeom prst="rect">
            <a:avLst/>
          </a:prstGeom>
        </p:spPr>
        <p:txBody>
          <a:bodyPr>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6" name="矩形 5"/>
          <p:cNvSpPr/>
          <p:nvPr/>
        </p:nvSpPr>
        <p:spPr>
          <a:xfrm>
            <a:off x="4871070" y="5175782"/>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13</a:t>
            </a:r>
            <a:r>
              <a:rPr lang="zh-CN" altLang="zh-CN" sz="2400" b="0" dirty="0">
                <a:solidFill>
                  <a:srgbClr val="000000"/>
                </a:solidFill>
                <a:cs typeface="Times New Roman" panose="02020603050405020304" pitchFamily="18" charset="0"/>
              </a:rPr>
              <a:t>题）</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8941"/>
            <a:ext cx="11485848" cy="4524315"/>
          </a:xfrm>
        </p:spPr>
        <p:txBody>
          <a:bodyPr/>
          <a:lstStyle/>
          <a:p>
            <a:pPr algn="ctr" hangingPunct="0">
              <a:spcAft>
                <a:spcPts val="0"/>
              </a:spcAft>
              <a:tabLst>
                <a:tab pos="594106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选择题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94106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本题包括</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每小题只有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个选项符合</a:t>
            </a:r>
            <a:endPar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941060"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江苏泰州靖江期中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）下列关于电流、电压和电阻的说法正确的是（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一节不同型号的新干电池提供的电压一定不相同</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铅笔芯的电阻比铜导线的电阻大</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某电路中有电流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它的两端一定有电压</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电阻是导体对电流的阻碍作用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导体中没有电流时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导体就没有电阻</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738887" y="2965473"/>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5781"/>
            <a:ext cx="11485848" cy="1753235"/>
          </a:xfrm>
        </p:spPr>
        <p:txBody>
          <a:bodyPr/>
          <a:lstStyle/>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如图甲所示，若只闭合开关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，电压表示数如图乙</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位置所示；同时闭合开关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，电压表示数如图乙</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位置所示，则灯泡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，电源电压是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93379" y="1131130"/>
            <a:ext cx="2105483" cy="425113"/>
          </a:xfrm>
          <a:prstGeom prst="rect">
            <a:avLst/>
          </a:prstGeom>
        </p:spPr>
      </p:pic>
      <p:pic>
        <p:nvPicPr>
          <p:cNvPr id="4" name="jj105.jpg" descr="id:2147489117;FounderCES"/>
          <p:cNvPicPr/>
          <p:nvPr/>
        </p:nvPicPr>
        <p:blipFill>
          <a:blip r:embed="rId3"/>
          <a:stretch>
            <a:fillRect/>
          </a:stretch>
        </p:blipFill>
        <p:spPr>
          <a:xfrm>
            <a:off x="2062758" y="2876573"/>
            <a:ext cx="2416363" cy="1906934"/>
          </a:xfrm>
          <a:prstGeom prst="rect">
            <a:avLst/>
          </a:prstGeom>
        </p:spPr>
      </p:pic>
      <p:pic>
        <p:nvPicPr>
          <p:cNvPr id="5" name="jj106.jpg" descr="id:2147489124;FounderCES"/>
          <p:cNvPicPr/>
          <p:nvPr/>
        </p:nvPicPr>
        <p:blipFill>
          <a:blip r:embed="rId4"/>
          <a:stretch>
            <a:fillRect/>
          </a:stretch>
        </p:blipFill>
        <p:spPr>
          <a:xfrm>
            <a:off x="6959302" y="2876573"/>
            <a:ext cx="2332911" cy="1972948"/>
          </a:xfrm>
          <a:prstGeom prst="rect">
            <a:avLst/>
          </a:prstGeom>
        </p:spPr>
      </p:pic>
      <p:sp>
        <p:nvSpPr>
          <p:cNvPr id="6" name="矩形 5"/>
          <p:cNvSpPr/>
          <p:nvPr/>
        </p:nvSpPr>
        <p:spPr>
          <a:xfrm>
            <a:off x="2998862" y="4732036"/>
            <a:ext cx="6092825" cy="576248"/>
          </a:xfrm>
          <a:prstGeom prst="rect">
            <a:avLst/>
          </a:prstGeom>
        </p:spPr>
        <p:txBody>
          <a:bodyPr>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7" name="矩形 6"/>
          <p:cNvSpPr/>
          <p:nvPr/>
        </p:nvSpPr>
        <p:spPr>
          <a:xfrm>
            <a:off x="4727054" y="5157192"/>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14</a:t>
            </a:r>
            <a:r>
              <a:rPr lang="zh-CN" altLang="zh-CN" sz="2400" b="0" dirty="0">
                <a:solidFill>
                  <a:srgbClr val="000000"/>
                </a:solidFill>
                <a:cs typeface="Times New Roman" panose="02020603050405020304" pitchFamily="18" charset="0"/>
              </a:rPr>
              <a:t>题）</a:t>
            </a:r>
          </a:p>
        </p:txBody>
      </p:sp>
      <p:sp>
        <p:nvSpPr>
          <p:cNvPr id="9" name="矩形 8"/>
          <p:cNvSpPr/>
          <p:nvPr/>
        </p:nvSpPr>
        <p:spPr>
          <a:xfrm>
            <a:off x="10924909" y="1661229"/>
            <a:ext cx="338554" cy="461665"/>
          </a:xfrm>
          <a:prstGeom prst="rect">
            <a:avLst/>
          </a:prstGeom>
        </p:spPr>
        <p:txBody>
          <a:bodyPr wrap="none">
            <a:spAutoFit/>
          </a:bodyPr>
          <a:lstStyle/>
          <a:p>
            <a:r>
              <a:rPr lang="en-US" altLang="zh-CN" sz="2400"/>
              <a:t>4</a:t>
            </a:r>
            <a:endParaRPr lang="zh-CN" altLang="en-US"/>
          </a:p>
        </p:txBody>
      </p:sp>
      <p:sp>
        <p:nvSpPr>
          <p:cNvPr id="11" name="矩形 10"/>
          <p:cNvSpPr/>
          <p:nvPr/>
        </p:nvSpPr>
        <p:spPr>
          <a:xfrm>
            <a:off x="2146958" y="2208360"/>
            <a:ext cx="338554" cy="461665"/>
          </a:xfrm>
          <a:prstGeom prst="rect">
            <a:avLst/>
          </a:prstGeom>
        </p:spPr>
        <p:txBody>
          <a:bodyPr wrap="none">
            <a:spAutoFit/>
          </a:bodyPr>
          <a:lstStyle/>
          <a:p>
            <a:r>
              <a:rPr lang="en-US" altLang="zh-CN" sz="2400"/>
              <a:t>6</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5958"/>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只闭合开关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zh-CN" altLang="zh-CN">
                <a:latin typeface="Times New Roman" panose="02020603050405020304" pitchFamily="18" charset="0"/>
                <a:ea typeface="宋体" panose="02010600030101010101" pitchFamily="2" charset="-122"/>
                <a:cs typeface="Times New Roman" panose="02020603050405020304" pitchFamily="18" charset="0"/>
              </a:rPr>
              <a:t>，电压表与灯泡</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、电流表串联在电源两端，相当于在测量电源电压，此时电压表示数如题图乙</a:t>
            </a:r>
            <a:r>
              <a:rPr lang="en-US" altLang="zh-CN">
                <a:latin typeface="宋体" panose="02010600030101010101" pitchFamily="2" charset="-122"/>
                <a:ea typeface="宋体" panose="02010600030101010101" pitchFamily="2" charset="-122"/>
                <a:cs typeface="Times New Roman" panose="02020603050405020304" pitchFamily="18" charset="0"/>
              </a:rPr>
              <a:t>①</a:t>
            </a:r>
            <a:r>
              <a:rPr lang="zh-CN" altLang="zh-CN">
                <a:latin typeface="Times New Roman" panose="02020603050405020304" pitchFamily="18" charset="0"/>
                <a:ea typeface="宋体" panose="02010600030101010101" pitchFamily="2" charset="-122"/>
                <a:cs typeface="Times New Roman" panose="02020603050405020304" pitchFamily="18" charset="0"/>
              </a:rPr>
              <a:t>位置所示为</a:t>
            </a:r>
            <a:r>
              <a:rPr lang="en-US" altLang="zh-CN">
                <a:latin typeface="Times New Roman" panose="02020603050405020304" pitchFamily="18" charset="0"/>
                <a:ea typeface="宋体" panose="02010600030101010101" pitchFamily="2" charset="-122"/>
                <a:cs typeface="Times New Roman" panose="02020603050405020304" pitchFamily="18" charset="0"/>
              </a:rPr>
              <a:t>6 V</a:t>
            </a:r>
            <a:r>
              <a:rPr lang="zh-CN" altLang="zh-CN">
                <a:latin typeface="Times New Roman" panose="02020603050405020304" pitchFamily="18" charset="0"/>
                <a:ea typeface="宋体" panose="02010600030101010101" pitchFamily="2" charset="-122"/>
                <a:cs typeface="Times New Roman" panose="02020603050405020304" pitchFamily="18" charset="0"/>
              </a:rPr>
              <a:t>，即电源电压为</a:t>
            </a:r>
            <a:r>
              <a:rPr lang="en-US" altLang="zh-CN">
                <a:latin typeface="Times New Roman" panose="02020603050405020304" pitchFamily="18" charset="0"/>
                <a:ea typeface="宋体" panose="02010600030101010101" pitchFamily="2" charset="-122"/>
                <a:cs typeface="Times New Roman" panose="02020603050405020304" pitchFamily="18" charset="0"/>
              </a:rPr>
              <a:t>6 V.</a:t>
            </a:r>
            <a:r>
              <a:rPr lang="zh-CN" altLang="zh-CN">
                <a:latin typeface="Times New Roman" panose="02020603050405020304" pitchFamily="18" charset="0"/>
                <a:ea typeface="宋体" panose="02010600030101010101" pitchFamily="2" charset="-122"/>
                <a:cs typeface="Times New Roman" panose="02020603050405020304" pitchFamily="18" charset="0"/>
              </a:rPr>
              <a:t>同时闭合开关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，两灯泡串联，电压表测量</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两端的电压，电压表示数如题图乙</a:t>
            </a:r>
            <a:r>
              <a:rPr lang="en-US" altLang="zh-CN">
                <a:latin typeface="宋体" panose="02010600030101010101" pitchFamily="2" charset="-122"/>
                <a:ea typeface="宋体" panose="02010600030101010101" pitchFamily="2" charset="-122"/>
                <a:cs typeface="Times New Roman" panose="02020603050405020304" pitchFamily="18" charset="0"/>
              </a:rPr>
              <a:t>②</a:t>
            </a:r>
            <a:r>
              <a:rPr lang="zh-CN" altLang="zh-CN">
                <a:latin typeface="Times New Roman" panose="02020603050405020304" pitchFamily="18" charset="0"/>
                <a:ea typeface="宋体" panose="02010600030101010101" pitchFamily="2" charset="-122"/>
                <a:cs typeface="Times New Roman" panose="02020603050405020304" pitchFamily="18" charset="0"/>
              </a:rPr>
              <a:t>位置所示，故</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两端的电压为</a:t>
            </a:r>
            <a:r>
              <a:rPr lang="en-US" altLang="zh-CN">
                <a:latin typeface="Times New Roman" panose="02020603050405020304" pitchFamily="18" charset="0"/>
                <a:ea typeface="宋体" panose="02010600030101010101" pitchFamily="2" charset="-122"/>
                <a:cs typeface="Times New Roman" panose="02020603050405020304" pitchFamily="18" charset="0"/>
              </a:rPr>
              <a:t>2 V.</a:t>
            </a:r>
            <a:r>
              <a:rPr lang="zh-CN" altLang="zh-CN">
                <a:latin typeface="Times New Roman" panose="02020603050405020304" pitchFamily="18" charset="0"/>
                <a:ea typeface="宋体" panose="02010600030101010101" pitchFamily="2" charset="-122"/>
                <a:cs typeface="Times New Roman" panose="02020603050405020304" pitchFamily="18" charset="0"/>
              </a:rPr>
              <a:t>根据串联电路的电压规律可知，灯泡</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两端的电压是</a:t>
            </a:r>
            <a:r>
              <a:rPr lang="en-US" altLang="zh-CN">
                <a:latin typeface="Times New Roman" panose="02020603050405020304" pitchFamily="18" charset="0"/>
                <a:ea typeface="宋体" panose="02010600030101010101" pitchFamily="2" charset="-122"/>
                <a:cs typeface="Times New Roman" panose="02020603050405020304" pitchFamily="18" charset="0"/>
              </a:rPr>
              <a:t>6 V</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2 V</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4 V.</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05.jpg" descr="id:2147489117;FounderCES"/>
          <p:cNvPicPr/>
          <p:nvPr/>
        </p:nvPicPr>
        <p:blipFill>
          <a:blip r:embed="rId2"/>
          <a:stretch>
            <a:fillRect/>
          </a:stretch>
        </p:blipFill>
        <p:spPr>
          <a:xfrm>
            <a:off x="2422798" y="3559218"/>
            <a:ext cx="2416363" cy="1906934"/>
          </a:xfrm>
          <a:prstGeom prst="rect">
            <a:avLst/>
          </a:prstGeom>
        </p:spPr>
      </p:pic>
      <p:pic>
        <p:nvPicPr>
          <p:cNvPr id="4" name="jj106.jpg" descr="id:2147489124;FounderCES"/>
          <p:cNvPicPr/>
          <p:nvPr/>
        </p:nvPicPr>
        <p:blipFill>
          <a:blip r:embed="rId3"/>
          <a:stretch>
            <a:fillRect/>
          </a:stretch>
        </p:blipFill>
        <p:spPr>
          <a:xfrm>
            <a:off x="7319342" y="3559218"/>
            <a:ext cx="2332911" cy="1972948"/>
          </a:xfrm>
          <a:prstGeom prst="rect">
            <a:avLst/>
          </a:prstGeom>
        </p:spPr>
      </p:pic>
      <p:sp>
        <p:nvSpPr>
          <p:cNvPr id="5" name="矩形 4"/>
          <p:cNvSpPr/>
          <p:nvPr/>
        </p:nvSpPr>
        <p:spPr>
          <a:xfrm>
            <a:off x="3358902" y="5414681"/>
            <a:ext cx="6092825" cy="576248"/>
          </a:xfrm>
          <a:prstGeom prst="rect">
            <a:avLst/>
          </a:prstGeom>
        </p:spPr>
        <p:txBody>
          <a:bodyPr>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6" name="矩形 5"/>
          <p:cNvSpPr/>
          <p:nvPr/>
        </p:nvSpPr>
        <p:spPr>
          <a:xfrm>
            <a:off x="5087094" y="5805264"/>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14</a:t>
            </a:r>
            <a:r>
              <a:rPr lang="zh-CN" altLang="zh-CN" sz="2400" b="0" dirty="0">
                <a:solidFill>
                  <a:srgbClr val="000000"/>
                </a:solidFill>
                <a:cs typeface="Times New Roman" panose="02020603050405020304" pitchFamily="18" charset="0"/>
              </a:rPr>
              <a:t>题）</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广东潮州饶平县期末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）如图甲所示是一款发光杯，其结构及电路如图乙所示，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为两金属端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当杯中倒入的液体是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时，底部的电路接通，发光二极管发光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发光二极管具有</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双向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）导电性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41.jpg" descr="id:2147489131;FounderCES"/>
          <p:cNvPicPr/>
          <p:nvPr/>
        </p:nvPicPr>
        <p:blipFill>
          <a:blip r:embed="rId2"/>
          <a:stretch>
            <a:fillRect/>
          </a:stretch>
        </p:blipFill>
        <p:spPr>
          <a:xfrm>
            <a:off x="3399103" y="2751098"/>
            <a:ext cx="1061367" cy="1183624"/>
          </a:xfrm>
          <a:prstGeom prst="rect">
            <a:avLst/>
          </a:prstGeom>
        </p:spPr>
      </p:pic>
      <p:pic>
        <p:nvPicPr>
          <p:cNvPr id="4" name="gyc442.jpg" descr="id:2147489138;FounderCES"/>
          <p:cNvPicPr/>
          <p:nvPr/>
        </p:nvPicPr>
        <p:blipFill>
          <a:blip r:embed="rId3"/>
          <a:stretch>
            <a:fillRect/>
          </a:stretch>
        </p:blipFill>
        <p:spPr>
          <a:xfrm>
            <a:off x="7143519" y="2621885"/>
            <a:ext cx="1296144" cy="1614229"/>
          </a:xfrm>
          <a:prstGeom prst="rect">
            <a:avLst/>
          </a:prstGeom>
        </p:spPr>
      </p:pic>
      <p:sp>
        <p:nvSpPr>
          <p:cNvPr id="5" name="矩形 4"/>
          <p:cNvSpPr/>
          <p:nvPr/>
        </p:nvSpPr>
        <p:spPr>
          <a:xfrm>
            <a:off x="3615127" y="4236114"/>
            <a:ext cx="6092825" cy="576248"/>
          </a:xfrm>
          <a:prstGeom prst="rect">
            <a:avLst/>
          </a:prstGeom>
        </p:spPr>
        <p:txBody>
          <a:bodyPr>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6" name="矩形 5"/>
          <p:cNvSpPr/>
          <p:nvPr/>
        </p:nvSpPr>
        <p:spPr>
          <a:xfrm>
            <a:off x="5127295" y="4587983"/>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15</a:t>
            </a:r>
            <a:r>
              <a:rPr lang="zh-CN" altLang="zh-CN" sz="2400" b="0" dirty="0">
                <a:solidFill>
                  <a:srgbClr val="000000"/>
                </a:solidFill>
                <a:cs typeface="Times New Roman" panose="02020603050405020304" pitchFamily="18" charset="0"/>
              </a:rPr>
              <a:t>题）</a:t>
            </a:r>
          </a:p>
        </p:txBody>
      </p:sp>
      <p:sp>
        <p:nvSpPr>
          <p:cNvPr id="8" name="矩形 7"/>
          <p:cNvSpPr/>
          <p:nvPr/>
        </p:nvSpPr>
        <p:spPr>
          <a:xfrm>
            <a:off x="6239222" y="1353272"/>
            <a:ext cx="803425" cy="461665"/>
          </a:xfrm>
          <a:prstGeom prst="rect">
            <a:avLst/>
          </a:prstGeom>
        </p:spPr>
        <p:txBody>
          <a:bodyPr wrap="none">
            <a:spAutoFit/>
          </a:bodyPr>
          <a:lstStyle/>
          <a:p>
            <a:r>
              <a:rPr lang="zh-CN" altLang="zh-CN" sz="2400">
                <a:cs typeface="Times New Roman" panose="02020603050405020304" pitchFamily="18" charset="0"/>
              </a:rPr>
              <a:t>导体</a:t>
            </a:r>
            <a:endParaRPr lang="zh-CN" altLang="en-US"/>
          </a:p>
        </p:txBody>
      </p:sp>
      <p:sp>
        <p:nvSpPr>
          <p:cNvPr id="10" name="矩形 9"/>
          <p:cNvSpPr/>
          <p:nvPr/>
        </p:nvSpPr>
        <p:spPr>
          <a:xfrm>
            <a:off x="3395741" y="1913985"/>
            <a:ext cx="803425" cy="461665"/>
          </a:xfrm>
          <a:prstGeom prst="rect">
            <a:avLst/>
          </a:prstGeom>
        </p:spPr>
        <p:txBody>
          <a:bodyPr wrap="none">
            <a:spAutoFit/>
          </a:bodyPr>
          <a:lstStyle/>
          <a:p>
            <a:r>
              <a:rPr lang="zh-CN" altLang="zh-CN" sz="2400">
                <a:cs typeface="Times New Roman" panose="02020603050405020304" pitchFamily="18" charset="0"/>
              </a:rPr>
              <a:t>单向</a:t>
            </a:r>
            <a:endParaRPr lang="zh-CN" altLang="en-US"/>
          </a:p>
        </p:txBody>
      </p:sp>
      <p:sp>
        <p:nvSpPr>
          <p:cNvPr id="11" name="内容占位符 1"/>
          <p:cNvSpPr txBox="1"/>
          <p:nvPr/>
        </p:nvSpPr>
        <p:spPr bwMode="auto">
          <a:xfrm>
            <a:off x="360854" y="510706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由于导体容易导电，当杯内倒入的液体是导体时，就会连通杯底电路，使得发光二极管发光；发光二极管具有单向导电性</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6034"/>
            <a:ext cx="11485848" cy="1200329"/>
          </a:xfrm>
        </p:spPr>
        <p:txBody>
          <a:bodyPr/>
          <a:lstStyle/>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165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超级快充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充电器极大地方便了人们的生活，充电器的外壳应选择</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绝缘体</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）材料制作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464.jpg" descr="id:2147489180;FounderCES"/>
          <p:cNvPicPr/>
          <p:nvPr/>
        </p:nvPicPr>
        <p:blipFill>
          <a:blip r:embed="rId2"/>
          <a:stretch>
            <a:fillRect/>
          </a:stretch>
        </p:blipFill>
        <p:spPr>
          <a:xfrm>
            <a:off x="4727054" y="2541490"/>
            <a:ext cx="2457440" cy="1656184"/>
          </a:xfrm>
          <a:prstGeom prst="rect">
            <a:avLst/>
          </a:prstGeom>
        </p:spPr>
      </p:pic>
      <p:pic>
        <p:nvPicPr>
          <p:cNvPr id="4" name="图片 3"/>
          <p:cNvPicPr>
            <a:picLocks noChangeAspect="1"/>
          </p:cNvPicPr>
          <p:nvPr/>
        </p:nvPicPr>
        <p:blipFill>
          <a:blip r:embed="rId3"/>
          <a:stretch>
            <a:fillRect/>
          </a:stretch>
        </p:blipFill>
        <p:spPr>
          <a:xfrm>
            <a:off x="867500" y="1232888"/>
            <a:ext cx="4164931" cy="418714"/>
          </a:xfrm>
          <a:prstGeom prst="rect">
            <a:avLst/>
          </a:prstGeom>
        </p:spPr>
      </p:pic>
      <p:sp>
        <p:nvSpPr>
          <p:cNvPr id="5" name="矩形 4"/>
          <p:cNvSpPr/>
          <p:nvPr/>
        </p:nvSpPr>
        <p:spPr>
          <a:xfrm>
            <a:off x="5303118" y="424297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16</a:t>
            </a:r>
            <a:r>
              <a:rPr lang="zh-CN" altLang="zh-CN" sz="2400" b="0">
                <a:solidFill>
                  <a:srgbClr val="000000"/>
                </a:solidFill>
                <a:cs typeface="Times New Roman" panose="02020603050405020304" pitchFamily="18" charset="0"/>
              </a:rPr>
              <a:t>题）</a:t>
            </a:r>
          </a:p>
        </p:txBody>
      </p:sp>
      <p:sp>
        <p:nvSpPr>
          <p:cNvPr id="7" name="矩形 6"/>
          <p:cNvSpPr/>
          <p:nvPr/>
        </p:nvSpPr>
        <p:spPr>
          <a:xfrm>
            <a:off x="5408163" y="1677058"/>
            <a:ext cx="1112805" cy="461665"/>
          </a:xfrm>
          <a:prstGeom prst="rect">
            <a:avLst/>
          </a:prstGeom>
        </p:spPr>
        <p:txBody>
          <a:bodyPr wrap="none">
            <a:spAutoFit/>
          </a:bodyPr>
          <a:lstStyle/>
          <a:p>
            <a:r>
              <a:rPr lang="zh-CN" altLang="zh-CN" sz="2400">
                <a:cs typeface="Times New Roman" panose="02020603050405020304" pitchFamily="18" charset="0"/>
              </a:rPr>
              <a:t>绝缘体</a:t>
            </a:r>
            <a:endParaRPr lang="zh-CN" altLang="en-US"/>
          </a:p>
        </p:txBody>
      </p:sp>
      <p:sp>
        <p:nvSpPr>
          <p:cNvPr id="8" name="内容占位符 1"/>
          <p:cNvSpPr txBox="1"/>
          <p:nvPr/>
        </p:nvSpPr>
        <p:spPr bwMode="auto">
          <a:xfrm>
            <a:off x="352282" y="481903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充电器外壳应选择绝缘体材料制作，阻止电流流到不需要的地方，提供安全</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a:latin typeface="Times New Roman" panose="02020603050405020304" pitchFamily="18" charset="0"/>
                <a:ea typeface="宋体" panose="02010600030101010101" pitchFamily="2" charset="-122"/>
                <a:cs typeface="Times New Roman" panose="02020603050405020304" pitchFamily="18" charset="0"/>
              </a:rPr>
              <a:t>保护</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1310"/>
          </a:xfrm>
        </p:spPr>
        <p:txBody>
          <a:bodyPr/>
          <a:lstStyle/>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一位同学设计了一个风力测定仪，如图所示，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是转动轴，</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是金属杆，下面连接着一块受风板</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无风时</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杆是竖直的，风越强，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杆偏转的角度越大</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是一段圆弧形电阻，</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点是金属杆与圆弧形电阻相接触的点，电路中接有一个小灯泡</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测风力时，闭合开关</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通过分析可知，金属杆</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与弧形电阻</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组合在一起相当于一个</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，观察小灯泡的</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可以粗略地知道风力的大小</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c211.jpg" descr="id:2147489187;FounderCES"/>
          <p:cNvPicPr/>
          <p:nvPr/>
        </p:nvPicPr>
        <p:blipFill>
          <a:blip r:embed="rId2"/>
          <a:stretch>
            <a:fillRect/>
          </a:stretch>
        </p:blipFill>
        <p:spPr>
          <a:xfrm>
            <a:off x="4799062" y="3538359"/>
            <a:ext cx="2016224" cy="2305085"/>
          </a:xfrm>
          <a:prstGeom prst="rect">
            <a:avLst/>
          </a:prstGeom>
        </p:spPr>
      </p:pic>
      <p:sp>
        <p:nvSpPr>
          <p:cNvPr id="4" name="矩形 3"/>
          <p:cNvSpPr/>
          <p:nvPr/>
        </p:nvSpPr>
        <p:spPr>
          <a:xfrm>
            <a:off x="4807688" y="581941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p>
        </p:txBody>
      </p:sp>
      <p:sp>
        <p:nvSpPr>
          <p:cNvPr id="6" name="矩形 5"/>
          <p:cNvSpPr/>
          <p:nvPr/>
        </p:nvSpPr>
        <p:spPr>
          <a:xfrm>
            <a:off x="828128" y="2997566"/>
            <a:ext cx="1731564" cy="461665"/>
          </a:xfrm>
          <a:prstGeom prst="rect">
            <a:avLst/>
          </a:prstGeom>
        </p:spPr>
        <p:txBody>
          <a:bodyPr wrap="none">
            <a:spAutoFit/>
          </a:bodyPr>
          <a:lstStyle/>
          <a:p>
            <a:r>
              <a:rPr lang="zh-CN" altLang="zh-CN" sz="2400">
                <a:cs typeface="Times New Roman" panose="02020603050405020304" pitchFamily="18" charset="0"/>
              </a:rPr>
              <a:t>滑动变阻器</a:t>
            </a:r>
            <a:endParaRPr lang="zh-CN" altLang="en-US"/>
          </a:p>
        </p:txBody>
      </p:sp>
      <p:sp>
        <p:nvSpPr>
          <p:cNvPr id="8" name="矩形 7"/>
          <p:cNvSpPr/>
          <p:nvPr/>
        </p:nvSpPr>
        <p:spPr>
          <a:xfrm>
            <a:off x="4816480" y="3014536"/>
            <a:ext cx="803425" cy="461665"/>
          </a:xfrm>
          <a:prstGeom prst="rect">
            <a:avLst/>
          </a:prstGeom>
        </p:spPr>
        <p:txBody>
          <a:bodyPr wrap="none">
            <a:spAutoFit/>
          </a:bodyPr>
          <a:lstStyle/>
          <a:p>
            <a:r>
              <a:rPr lang="zh-CN" altLang="zh-CN" sz="2400">
                <a:cs typeface="Times New Roman" panose="02020603050405020304" pitchFamily="18" charset="0"/>
              </a:rPr>
              <a:t>亮度</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无风时</a:t>
            </a:r>
            <a:r>
              <a:rPr lang="en-US" altLang="zh-CN" i="1">
                <a:latin typeface="Times New Roman" panose="02020603050405020304" pitchFamily="18" charset="0"/>
                <a:ea typeface="宋体" panose="02010600030101010101" pitchFamily="2" charset="-122"/>
                <a:cs typeface="Times New Roman" panose="02020603050405020304" pitchFamily="18" charset="0"/>
              </a:rPr>
              <a:t>OC</a:t>
            </a:r>
            <a:r>
              <a:rPr lang="zh-CN" altLang="zh-CN">
                <a:latin typeface="Times New Roman" panose="02020603050405020304" pitchFamily="18" charset="0"/>
                <a:ea typeface="宋体" panose="02010600030101010101" pitchFamily="2" charset="-122"/>
                <a:cs typeface="Times New Roman" panose="02020603050405020304" pitchFamily="18" charset="0"/>
              </a:rPr>
              <a:t>杆是竖直的，连入电路的电阻是</a:t>
            </a:r>
            <a:r>
              <a:rPr lang="en-US" altLang="zh-CN" i="1">
                <a:latin typeface="Times New Roman" panose="02020603050405020304" pitchFamily="18" charset="0"/>
                <a:ea typeface="宋体" panose="02010600030101010101" pitchFamily="2" charset="-122"/>
                <a:cs typeface="Times New Roman" panose="02020603050405020304" pitchFamily="18" charset="0"/>
              </a:rPr>
              <a:t>AB</a:t>
            </a:r>
            <a:r>
              <a:rPr lang="zh-CN" altLang="zh-CN">
                <a:latin typeface="Times New Roman" panose="02020603050405020304" pitchFamily="18" charset="0"/>
                <a:ea typeface="宋体" panose="02010600030101010101" pitchFamily="2" charset="-122"/>
                <a:cs typeface="Times New Roman" panose="02020603050405020304" pitchFamily="18" charset="0"/>
              </a:rPr>
              <a:t>段</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有风时，</a:t>
            </a:r>
            <a:r>
              <a:rPr lang="en-US" altLang="zh-CN" i="1">
                <a:latin typeface="Times New Roman" panose="02020603050405020304" pitchFamily="18" charset="0"/>
                <a:ea typeface="宋体" panose="02010600030101010101" pitchFamily="2" charset="-122"/>
                <a:cs typeface="Times New Roman" panose="02020603050405020304" pitchFamily="18" charset="0"/>
              </a:rPr>
              <a:t>OC</a:t>
            </a:r>
            <a:r>
              <a:rPr lang="zh-CN" altLang="zh-CN">
                <a:latin typeface="Times New Roman" panose="02020603050405020304" pitchFamily="18" charset="0"/>
                <a:ea typeface="宋体" panose="02010600030101010101" pitchFamily="2" charset="-122"/>
                <a:cs typeface="Times New Roman" panose="02020603050405020304" pitchFamily="18" charset="0"/>
              </a:rPr>
              <a:t>杆偏转一定的角度，连入电路的电阻变为</a:t>
            </a:r>
            <a:r>
              <a:rPr lang="en-US" altLang="zh-CN" i="1">
                <a:latin typeface="Times New Roman" panose="02020603050405020304" pitchFamily="18" charset="0"/>
                <a:ea typeface="宋体" panose="02010600030101010101" pitchFamily="2" charset="-122"/>
                <a:cs typeface="Times New Roman" panose="02020603050405020304" pitchFamily="18" charset="0"/>
              </a:rPr>
              <a:t>BP</a:t>
            </a:r>
            <a:r>
              <a:rPr lang="zh-CN" altLang="zh-CN">
                <a:latin typeface="Times New Roman" panose="02020603050405020304" pitchFamily="18" charset="0"/>
                <a:ea typeface="宋体" panose="02010600030101010101" pitchFamily="2" charset="-122"/>
                <a:cs typeface="Times New Roman" panose="02020603050405020304" pitchFamily="18" charset="0"/>
              </a:rPr>
              <a:t>段，连入电路的电阻随风的大小而改变，则金属杆</a:t>
            </a:r>
            <a:r>
              <a:rPr lang="en-US" altLang="zh-CN" i="1">
                <a:latin typeface="Times New Roman" panose="02020603050405020304" pitchFamily="18" charset="0"/>
                <a:ea typeface="宋体" panose="02010600030101010101" pitchFamily="2" charset="-122"/>
                <a:cs typeface="Times New Roman" panose="02020603050405020304" pitchFamily="18" charset="0"/>
              </a:rPr>
              <a:t>OC</a:t>
            </a:r>
            <a:r>
              <a:rPr lang="zh-CN" altLang="zh-CN">
                <a:latin typeface="Times New Roman" panose="02020603050405020304" pitchFamily="18" charset="0"/>
                <a:ea typeface="宋体" panose="02010600030101010101" pitchFamily="2" charset="-122"/>
                <a:cs typeface="Times New Roman" panose="02020603050405020304" pitchFamily="18" charset="0"/>
              </a:rPr>
              <a:t>与弧形电阻</a:t>
            </a:r>
            <a:r>
              <a:rPr lang="en-US" altLang="zh-CN" i="1">
                <a:latin typeface="Times New Roman" panose="02020603050405020304" pitchFamily="18" charset="0"/>
                <a:ea typeface="宋体" panose="02010600030101010101" pitchFamily="2" charset="-122"/>
                <a:cs typeface="Times New Roman" panose="02020603050405020304" pitchFamily="18" charset="0"/>
              </a:rPr>
              <a:t>AB</a:t>
            </a:r>
            <a:r>
              <a:rPr lang="zh-CN" altLang="zh-CN">
                <a:latin typeface="Times New Roman" panose="02020603050405020304" pitchFamily="18" charset="0"/>
                <a:ea typeface="宋体" panose="02010600030101010101" pitchFamily="2" charset="-122"/>
                <a:cs typeface="Times New Roman" panose="02020603050405020304" pitchFamily="18" charset="0"/>
              </a:rPr>
              <a:t>组合在一起相当于滑动变阻器，风越强，</a:t>
            </a:r>
            <a:r>
              <a:rPr lang="en-US" altLang="zh-CN" i="1">
                <a:latin typeface="Times New Roman" panose="02020603050405020304" pitchFamily="18" charset="0"/>
                <a:ea typeface="宋体" panose="02010600030101010101" pitchFamily="2" charset="-122"/>
                <a:cs typeface="Times New Roman" panose="02020603050405020304" pitchFamily="18" charset="0"/>
              </a:rPr>
              <a:t>OC</a:t>
            </a:r>
            <a:r>
              <a:rPr lang="zh-CN" altLang="zh-CN">
                <a:latin typeface="Times New Roman" panose="02020603050405020304" pitchFamily="18" charset="0"/>
                <a:ea typeface="宋体" panose="02010600030101010101" pitchFamily="2" charset="-122"/>
                <a:cs typeface="Times New Roman" panose="02020603050405020304" pitchFamily="18" charset="0"/>
              </a:rPr>
              <a:t>杆偏转的角度越大，</a:t>
            </a:r>
            <a:r>
              <a:rPr lang="en-US" altLang="zh-CN" i="1">
                <a:latin typeface="Times New Roman" panose="02020603050405020304" pitchFamily="18" charset="0"/>
                <a:ea typeface="宋体" panose="02010600030101010101" pitchFamily="2" charset="-122"/>
                <a:cs typeface="Times New Roman" panose="02020603050405020304" pitchFamily="18" charset="0"/>
              </a:rPr>
              <a:t>BP</a:t>
            </a:r>
            <a:r>
              <a:rPr lang="zh-CN" altLang="zh-CN">
                <a:latin typeface="Times New Roman" panose="02020603050405020304" pitchFamily="18" charset="0"/>
                <a:ea typeface="宋体" panose="02010600030101010101" pitchFamily="2" charset="-122"/>
                <a:cs typeface="Times New Roman" panose="02020603050405020304" pitchFamily="18" charset="0"/>
              </a:rPr>
              <a:t>段越短，电阻越小，电源电压不变，电路中的电流会越大，灯泡越亮，所以通过灯泡的亮度可以粗略地判断风力的大小</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c211.jpg" descr="id:2147489187;FounderCES"/>
          <p:cNvPicPr/>
          <p:nvPr/>
        </p:nvPicPr>
        <p:blipFill>
          <a:blip r:embed="rId2"/>
          <a:stretch>
            <a:fillRect/>
          </a:stretch>
        </p:blipFill>
        <p:spPr>
          <a:xfrm>
            <a:off x="4871070" y="3538359"/>
            <a:ext cx="2016224" cy="2305085"/>
          </a:xfrm>
          <a:prstGeom prst="rect">
            <a:avLst/>
          </a:prstGeom>
        </p:spPr>
      </p:pic>
      <p:sp>
        <p:nvSpPr>
          <p:cNvPr id="4" name="矩形 3"/>
          <p:cNvSpPr/>
          <p:nvPr/>
        </p:nvSpPr>
        <p:spPr>
          <a:xfrm>
            <a:off x="4879696" y="581941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594106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作图题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如图所示的电路中，有几根导线尚未连接，请用笔画线代替导线补上</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补上后要求：</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两灯泡并联；</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电流表只测通过灯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电压表测</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闭合开关后，向右移动滑动变阻器的滑片</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，两灯均变暗；</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导线不能交叉</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97.jpg" descr="id:2147489194;FounderCES"/>
          <p:cNvPicPr/>
          <p:nvPr/>
        </p:nvPicPr>
        <p:blipFill>
          <a:blip r:embed="rId2"/>
          <a:stretch>
            <a:fillRect/>
          </a:stretch>
        </p:blipFill>
        <p:spPr>
          <a:xfrm>
            <a:off x="4295005" y="3299055"/>
            <a:ext cx="3501291" cy="1999278"/>
          </a:xfrm>
          <a:prstGeom prst="rect">
            <a:avLst/>
          </a:prstGeom>
        </p:spPr>
      </p:pic>
      <p:sp>
        <p:nvSpPr>
          <p:cNvPr id="4" name="矩形 3"/>
          <p:cNvSpPr/>
          <p:nvPr/>
        </p:nvSpPr>
        <p:spPr>
          <a:xfrm>
            <a:off x="5112971" y="5373032"/>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p>
        </p:txBody>
      </p:sp>
      <p:sp>
        <p:nvSpPr>
          <p:cNvPr id="6" name="矩形 5"/>
          <p:cNvSpPr/>
          <p:nvPr/>
        </p:nvSpPr>
        <p:spPr>
          <a:xfrm>
            <a:off x="380131" y="2872451"/>
            <a:ext cx="1422184" cy="576248"/>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如图所示</a:t>
            </a:r>
            <a:endParaRPr lang="zh-CN" altLang="zh-CN" sz="900">
              <a:solidFill>
                <a:srgbClr val="000000"/>
              </a:solidFill>
              <a:cs typeface="Times New Roman" panose="02020603050405020304" pitchFamily="18" charset="0"/>
            </a:endParaRPr>
          </a:p>
        </p:txBody>
      </p:sp>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4332" y="3155039"/>
            <a:ext cx="3783082" cy="221512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94106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实验探究题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河北南部五区期中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）如图甲所示，小明在探究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串联电路的电压特点</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时，将两盏标有</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mj-lt"/>
                <a:ea typeface="宋体" panose="02010600030101010101" pitchFamily="2" charset="-122"/>
                <a:cs typeface="Times New Roman" panose="02020603050405020304" pitchFamily="18" charset="0"/>
              </a:rPr>
              <a:t>0.</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的小灯泡串联起来，接到可调直流电源</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43.jpg" descr="id:2147489201;FounderCES"/>
          <p:cNvPicPr/>
          <p:nvPr/>
        </p:nvPicPr>
        <p:blipFill>
          <a:blip r:embed="rId2"/>
          <a:stretch>
            <a:fillRect/>
          </a:stretch>
        </p:blipFill>
        <p:spPr>
          <a:xfrm>
            <a:off x="3286894" y="3023333"/>
            <a:ext cx="2438642" cy="1888057"/>
          </a:xfrm>
          <a:prstGeom prst="rect">
            <a:avLst/>
          </a:prstGeom>
        </p:spPr>
      </p:pic>
      <p:pic>
        <p:nvPicPr>
          <p:cNvPr id="4" name="gyc444.jpg" descr="id:2147489208;FounderCES"/>
          <p:cNvPicPr/>
          <p:nvPr/>
        </p:nvPicPr>
        <p:blipFill>
          <a:blip r:embed="rId3"/>
          <a:stretch>
            <a:fillRect/>
          </a:stretch>
        </p:blipFill>
        <p:spPr>
          <a:xfrm>
            <a:off x="7031310" y="2996952"/>
            <a:ext cx="2370114" cy="1853793"/>
          </a:xfrm>
          <a:prstGeom prst="rect">
            <a:avLst/>
          </a:prstGeom>
        </p:spPr>
      </p:pic>
      <p:sp>
        <p:nvSpPr>
          <p:cNvPr id="5" name="矩形 4"/>
          <p:cNvSpPr/>
          <p:nvPr/>
        </p:nvSpPr>
        <p:spPr>
          <a:xfrm>
            <a:off x="4222998" y="4796124"/>
            <a:ext cx="6092825" cy="576248"/>
          </a:xfrm>
          <a:prstGeom prst="rect">
            <a:avLst/>
          </a:prstGeom>
        </p:spPr>
        <p:txBody>
          <a:bodyPr>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6" name="矩形 5"/>
          <p:cNvSpPr/>
          <p:nvPr/>
        </p:nvSpPr>
        <p:spPr>
          <a:xfrm>
            <a:off x="5341021" y="5305276"/>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19</a:t>
            </a:r>
            <a:r>
              <a:rPr lang="zh-CN" altLang="zh-CN" sz="2400" b="0" dirty="0">
                <a:solidFill>
                  <a:srgbClr val="000000"/>
                </a:solidFill>
                <a:cs typeface="Times New Roman" panose="02020603050405020304" pitchFamily="18" charset="0"/>
              </a:rPr>
              <a:t>题）</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5030"/>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）小明在闭合开关后，发现电压表的指针偏转如图乙所示，原因可能是</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a:t>
            </a:r>
          </a:p>
          <a:p>
            <a:pPr hangingPunct="0">
              <a:spcAft>
                <a:spcPts val="0"/>
              </a:spcAft>
              <a:tabLst>
                <a:tab pos="5941060" algn="l"/>
              </a:tabLst>
            </a:pP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；上述问题纠正后，小明正确操作测出了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两端的电压，在测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两端的电压时，为了节省实验时间，小明采用了以下方法：电压表所接的</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接点不动，只断开</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接点，并改接到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接点上，小明用上面的方法能否测出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两端的电压？为什么？</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答：</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gyc443.jpg" descr="id:2147489201;FounderCES"/>
          <p:cNvPicPr/>
          <p:nvPr/>
        </p:nvPicPr>
        <p:blipFill>
          <a:blip r:embed="rId2"/>
          <a:stretch>
            <a:fillRect/>
          </a:stretch>
        </p:blipFill>
        <p:spPr>
          <a:xfrm>
            <a:off x="3153188" y="4133671"/>
            <a:ext cx="2273415" cy="1760134"/>
          </a:xfrm>
          <a:prstGeom prst="rect">
            <a:avLst/>
          </a:prstGeom>
        </p:spPr>
      </p:pic>
      <p:pic>
        <p:nvPicPr>
          <p:cNvPr id="8" name="gyc444.jpg" descr="id:2147489208;FounderCES"/>
          <p:cNvPicPr/>
          <p:nvPr/>
        </p:nvPicPr>
        <p:blipFill>
          <a:blip r:embed="rId3"/>
          <a:stretch>
            <a:fillRect/>
          </a:stretch>
        </p:blipFill>
        <p:spPr>
          <a:xfrm>
            <a:off x="6815286" y="4005064"/>
            <a:ext cx="2209530" cy="1728192"/>
          </a:xfrm>
          <a:prstGeom prst="rect">
            <a:avLst/>
          </a:prstGeom>
        </p:spPr>
      </p:pic>
      <p:sp>
        <p:nvSpPr>
          <p:cNvPr id="9" name="矩形 8"/>
          <p:cNvSpPr/>
          <p:nvPr/>
        </p:nvSpPr>
        <p:spPr>
          <a:xfrm>
            <a:off x="4017284" y="5581083"/>
            <a:ext cx="6092825" cy="576248"/>
          </a:xfrm>
          <a:prstGeom prst="rect">
            <a:avLst/>
          </a:prstGeom>
        </p:spPr>
        <p:txBody>
          <a:bodyPr>
            <a:spAutoFit/>
          </a:bodyPr>
          <a:lstStyle/>
          <a:p>
            <a:pPr algn="just">
              <a:lnSpc>
                <a:spcPct val="150000"/>
              </a:lnSpc>
              <a:spcAft>
                <a:spcPts val="0"/>
              </a:spcAft>
              <a:tabLst>
                <a:tab pos="5941060" algn="l"/>
              </a:tabLst>
            </a:pPr>
            <a:r>
              <a:rPr lang="zh-CN" altLang="zh-CN" sz="2400" b="0" dirty="0">
                <a:solidFill>
                  <a:srgbClr val="000000"/>
                </a:solidFill>
                <a:ea typeface="楷体" panose="02010609060101010101" pitchFamily="49" charset="-122"/>
                <a:cs typeface="Times New Roman" panose="02020603050405020304" pitchFamily="18" charset="0"/>
              </a:rPr>
              <a:t>甲</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乙</a:t>
            </a:r>
            <a:endParaRPr lang="zh-CN" altLang="zh-CN" sz="2400" b="0" dirty="0">
              <a:solidFill>
                <a:srgbClr val="000000"/>
              </a:solidFill>
              <a:cs typeface="Times New Roman" panose="02020603050405020304" pitchFamily="18" charset="0"/>
            </a:endParaRPr>
          </a:p>
        </p:txBody>
      </p:sp>
      <p:sp>
        <p:nvSpPr>
          <p:cNvPr id="10" name="矩形 9"/>
          <p:cNvSpPr/>
          <p:nvPr/>
        </p:nvSpPr>
        <p:spPr>
          <a:xfrm>
            <a:off x="5231985" y="6061795"/>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19</a:t>
            </a:r>
            <a:r>
              <a:rPr lang="zh-CN" altLang="zh-CN" sz="2400" b="0" dirty="0">
                <a:solidFill>
                  <a:srgbClr val="000000"/>
                </a:solidFill>
                <a:cs typeface="Times New Roman" panose="02020603050405020304" pitchFamily="18" charset="0"/>
              </a:rPr>
              <a:t>题）</a:t>
            </a:r>
          </a:p>
        </p:txBody>
      </p:sp>
      <p:sp>
        <p:nvSpPr>
          <p:cNvPr id="12" name="矩形 11"/>
          <p:cNvSpPr/>
          <p:nvPr/>
        </p:nvSpPr>
        <p:spPr>
          <a:xfrm>
            <a:off x="10408297" y="810336"/>
            <a:ext cx="1266693" cy="461665"/>
          </a:xfrm>
          <a:prstGeom prst="rect">
            <a:avLst/>
          </a:prstGeom>
        </p:spPr>
        <p:txBody>
          <a:bodyPr wrap="none">
            <a:spAutoFit/>
          </a:bodyPr>
          <a:lstStyle/>
          <a:p>
            <a:r>
              <a:rPr lang="zh-CN" altLang="zh-CN" sz="2400">
                <a:cs typeface="Times New Roman" panose="02020603050405020304" pitchFamily="18" charset="0"/>
              </a:rPr>
              <a:t>选择</a:t>
            </a:r>
            <a:r>
              <a:rPr lang="en-US" altLang="zh-CN" sz="2400"/>
              <a:t>0</a:t>
            </a:r>
            <a:r>
              <a:rPr lang="zh-CN" altLang="zh-CN" sz="2400">
                <a:cs typeface="Times New Roman" panose="02020603050405020304" pitchFamily="18" charset="0"/>
              </a:rPr>
              <a:t>～</a:t>
            </a:r>
            <a:endParaRPr lang="zh-CN" altLang="en-US"/>
          </a:p>
        </p:txBody>
      </p:sp>
      <p:sp>
        <p:nvSpPr>
          <p:cNvPr id="14" name="矩形 13"/>
          <p:cNvSpPr/>
          <p:nvPr/>
        </p:nvSpPr>
        <p:spPr>
          <a:xfrm>
            <a:off x="449314" y="1375936"/>
            <a:ext cx="2333524" cy="461665"/>
          </a:xfrm>
          <a:prstGeom prst="rect">
            <a:avLst/>
          </a:prstGeom>
        </p:spPr>
        <p:txBody>
          <a:bodyPr wrap="none">
            <a:spAutoFit/>
          </a:bodyPr>
          <a:lstStyle/>
          <a:p>
            <a:r>
              <a:rPr lang="en-US" altLang="zh-CN" sz="2400"/>
              <a:t>15 V</a:t>
            </a:r>
            <a:r>
              <a:rPr lang="zh-CN" altLang="zh-CN" sz="2400">
                <a:cs typeface="Times New Roman" panose="02020603050405020304" pitchFamily="18" charset="0"/>
              </a:rPr>
              <a:t>的测量范围</a:t>
            </a:r>
            <a:endParaRPr lang="zh-CN" altLang="en-US"/>
          </a:p>
        </p:txBody>
      </p:sp>
      <p:sp>
        <p:nvSpPr>
          <p:cNvPr id="16" name="矩形 15"/>
          <p:cNvSpPr/>
          <p:nvPr/>
        </p:nvSpPr>
        <p:spPr>
          <a:xfrm>
            <a:off x="1126654" y="3569775"/>
            <a:ext cx="803425" cy="461665"/>
          </a:xfrm>
          <a:prstGeom prst="rect">
            <a:avLst/>
          </a:prstGeom>
        </p:spPr>
        <p:txBody>
          <a:bodyPr wrap="none">
            <a:spAutoFit/>
          </a:bodyPr>
          <a:lstStyle/>
          <a:p>
            <a:r>
              <a:rPr lang="zh-CN" altLang="zh-CN" sz="2400">
                <a:cs typeface="Times New Roman" panose="02020603050405020304" pitchFamily="18" charset="0"/>
              </a:rPr>
              <a:t>不能</a:t>
            </a:r>
            <a:endParaRPr lang="zh-CN" altLang="en-US"/>
          </a:p>
        </p:txBody>
      </p:sp>
      <p:sp>
        <p:nvSpPr>
          <p:cNvPr id="18" name="矩形 17"/>
          <p:cNvSpPr/>
          <p:nvPr/>
        </p:nvSpPr>
        <p:spPr>
          <a:xfrm>
            <a:off x="2244148" y="3562830"/>
            <a:ext cx="4825360" cy="461665"/>
          </a:xfrm>
          <a:prstGeom prst="rect">
            <a:avLst/>
          </a:prstGeom>
        </p:spPr>
        <p:txBody>
          <a:bodyPr wrap="none">
            <a:spAutoFit/>
          </a:bodyPr>
          <a:lstStyle/>
          <a:p>
            <a:r>
              <a:rPr lang="zh-CN" altLang="zh-CN" sz="2400">
                <a:cs typeface="Times New Roman" panose="02020603050405020304" pitchFamily="18" charset="0"/>
              </a:rPr>
              <a:t>改接后电压表正、负接线柱接反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6" grpId="0"/>
      <p:bldP spid="1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3457"/>
            <a:ext cx="11485848" cy="2238241"/>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电压表指针偏转太小，说明选择了大的测量范围，即选择</a:t>
            </a:r>
            <a:r>
              <a:rPr lang="en-US" altLang="zh-CN">
                <a:latin typeface="Times New Roman" panose="02020603050405020304" pitchFamily="18" charset="0"/>
                <a:ea typeface="宋体" panose="02010600030101010101" pitchFamily="2" charset="-122"/>
                <a:cs typeface="Times New Roman" panose="02020603050405020304" pitchFamily="18" charset="0"/>
              </a:rPr>
              <a:t>0</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15 V</a:t>
            </a:r>
            <a:r>
              <a:rPr lang="zh-CN" altLang="zh-CN">
                <a:latin typeface="Times New Roman" panose="02020603050405020304" pitchFamily="18" charset="0"/>
                <a:ea typeface="宋体" panose="02010600030101010101" pitchFamily="2" charset="-122"/>
                <a:cs typeface="Times New Roman" panose="02020603050405020304" pitchFamily="18" charset="0"/>
              </a:rPr>
              <a:t>的测量范围，应改接小的测量范围；当电压表所接的</a:t>
            </a:r>
            <a:r>
              <a:rPr lang="en-US" altLang="zh-CN" i="1">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接点不动，只断开</a:t>
            </a:r>
            <a:r>
              <a:rPr lang="en-US" altLang="zh-CN" i="1">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接点，并改接到</a:t>
            </a:r>
            <a:r>
              <a:rPr lang="en-US" altLang="zh-CN" i="1">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接点上时，虽然电压表此时与</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并联，但电压表的正、负接线柱却是反的，闭合开关后，指针会反向偏转，所以不能测出</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43.jpg" descr="id:2147489201;FounderCES"/>
          <p:cNvPicPr/>
          <p:nvPr/>
        </p:nvPicPr>
        <p:blipFill>
          <a:blip r:embed="rId2"/>
          <a:stretch>
            <a:fillRect/>
          </a:stretch>
        </p:blipFill>
        <p:spPr>
          <a:xfrm>
            <a:off x="3081180" y="3565488"/>
            <a:ext cx="2273415" cy="1760134"/>
          </a:xfrm>
          <a:prstGeom prst="rect">
            <a:avLst/>
          </a:prstGeom>
        </p:spPr>
      </p:pic>
      <p:pic>
        <p:nvPicPr>
          <p:cNvPr id="4" name="gyc444.jpg" descr="id:2147489208;FounderCES"/>
          <p:cNvPicPr/>
          <p:nvPr/>
        </p:nvPicPr>
        <p:blipFill>
          <a:blip r:embed="rId3"/>
          <a:stretch>
            <a:fillRect/>
          </a:stretch>
        </p:blipFill>
        <p:spPr>
          <a:xfrm>
            <a:off x="6743278" y="3436881"/>
            <a:ext cx="2209530" cy="1728192"/>
          </a:xfrm>
          <a:prstGeom prst="rect">
            <a:avLst/>
          </a:prstGeom>
        </p:spPr>
      </p:pic>
      <p:sp>
        <p:nvSpPr>
          <p:cNvPr id="5" name="矩形 4"/>
          <p:cNvSpPr/>
          <p:nvPr/>
        </p:nvSpPr>
        <p:spPr>
          <a:xfrm>
            <a:off x="3945276" y="5012900"/>
            <a:ext cx="6092825" cy="576248"/>
          </a:xfrm>
          <a:prstGeom prst="rect">
            <a:avLst/>
          </a:prstGeom>
        </p:spPr>
        <p:txBody>
          <a:bodyPr>
            <a:spAutoFit/>
          </a:bodyPr>
          <a:lstStyle/>
          <a:p>
            <a:pPr algn="just">
              <a:lnSpc>
                <a:spcPct val="150000"/>
              </a:lnSpc>
              <a:spcAft>
                <a:spcPts val="0"/>
              </a:spcAft>
              <a:tabLst>
                <a:tab pos="5941060" algn="l"/>
              </a:tabLst>
            </a:pPr>
            <a:r>
              <a:rPr lang="zh-CN" altLang="zh-CN" sz="2400" b="0" dirty="0">
                <a:solidFill>
                  <a:srgbClr val="000000"/>
                </a:solidFill>
                <a:ea typeface="楷体" panose="02010609060101010101" pitchFamily="49" charset="-122"/>
                <a:cs typeface="Times New Roman" panose="02020603050405020304" pitchFamily="18" charset="0"/>
              </a:rPr>
              <a:t>甲</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乙</a:t>
            </a:r>
            <a:endParaRPr lang="zh-CN" altLang="zh-CN" sz="2400" b="0" dirty="0">
              <a:solidFill>
                <a:srgbClr val="000000"/>
              </a:solidFill>
              <a:cs typeface="Times New Roman" panose="02020603050405020304" pitchFamily="18" charset="0"/>
            </a:endParaRPr>
          </a:p>
        </p:txBody>
      </p:sp>
      <p:sp>
        <p:nvSpPr>
          <p:cNvPr id="6" name="矩形 5"/>
          <p:cNvSpPr/>
          <p:nvPr/>
        </p:nvSpPr>
        <p:spPr>
          <a:xfrm>
            <a:off x="5268139" y="558914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19</a:t>
            </a:r>
            <a:r>
              <a:rPr lang="zh-CN" altLang="zh-CN" sz="2400" b="0" dirty="0">
                <a:solidFill>
                  <a:srgbClr val="000000"/>
                </a:solidFill>
                <a:cs typeface="Times New Roman" panose="02020603050405020304" pitchFamily="18" charset="0"/>
              </a:rPr>
              <a:t>题）</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32905"/>
            <a:ext cx="11485848" cy="2792239"/>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不同型号的新干电池提供的电压都约为</a:t>
            </a:r>
            <a:r>
              <a:rPr lang="en-US" altLang="zh-CN">
                <a:latin typeface="Times New Roman" panose="02020603050405020304" pitchFamily="18" charset="0"/>
                <a:ea typeface="宋体" panose="02010600030101010101" pitchFamily="2" charset="-122"/>
                <a:cs typeface="Times New Roman" panose="02020603050405020304" pitchFamily="18" charset="0"/>
              </a:rPr>
              <a:t>1.5 V</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错误；导体的电阻与长度、材料和横截面积有关，铅笔芯的电阻和铜导线的电阻大小无法比较，</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错误；电压是形成电流的原因，某电路中有电流，它的两端一定有电压，</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正确；电阻是导体对电流的阻碍作用，电阻大小只与导体的长度、横截面积、材料等因素有关，与通过它的电流及两端电压无关，导体中没有电流时，导体仍有电阻，</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32472"/>
            <a:ext cx="7030496" cy="4272452"/>
          </a:xfrm>
        </p:spPr>
        <p:txBody>
          <a:bodyPr/>
          <a:lstStyle/>
          <a:p>
            <a:pPr hangingPunct="0">
              <a:spcAft>
                <a:spcPts val="0"/>
              </a:spcAft>
              <a:tabLst>
                <a:tab pos="5941060" algn="l"/>
              </a:tabLst>
            </a:pP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）调节直流电源两端的电压，使两灯泡都正常发光（</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即灯泡两端的电压均为</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dirty="0">
                <a:solidFill>
                  <a:srgbClr val="000000"/>
                </a:solidFill>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），突然，原来正常发光的两盏灯同时熄灭</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发生这种故障的原因是什么呢？指导老师经过分析检查，给出下列两种原因供小明选择，你认为可能的是</a:t>
            </a:r>
            <a:r>
              <a:rPr lang="zh-CN" altLang="zh-CN" sz="23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一盏灯断路</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另一盏灯完好</a:t>
            </a:r>
            <a:endPar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一盏灯短路</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另一盏灯完好</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43.jpg" descr="id:2147489201;FounderCES"/>
          <p:cNvPicPr/>
          <p:nvPr/>
        </p:nvPicPr>
        <p:blipFill>
          <a:blip r:embed="rId2"/>
          <a:stretch>
            <a:fillRect/>
          </a:stretch>
        </p:blipFill>
        <p:spPr>
          <a:xfrm>
            <a:off x="7352041" y="1097557"/>
            <a:ext cx="2074520" cy="1606145"/>
          </a:xfrm>
          <a:prstGeom prst="rect">
            <a:avLst/>
          </a:prstGeom>
        </p:spPr>
      </p:pic>
      <p:pic>
        <p:nvPicPr>
          <p:cNvPr id="4" name="gyc444.jpg" descr="id:2147489208;FounderCES"/>
          <p:cNvPicPr/>
          <p:nvPr/>
        </p:nvPicPr>
        <p:blipFill>
          <a:blip r:embed="rId3"/>
          <a:stretch>
            <a:fillRect/>
          </a:stretch>
        </p:blipFill>
        <p:spPr>
          <a:xfrm>
            <a:off x="9821906" y="1087340"/>
            <a:ext cx="2016224" cy="1576997"/>
          </a:xfrm>
          <a:prstGeom prst="rect">
            <a:avLst/>
          </a:prstGeom>
        </p:spPr>
      </p:pic>
      <p:sp>
        <p:nvSpPr>
          <p:cNvPr id="5" name="矩形 4"/>
          <p:cNvSpPr/>
          <p:nvPr/>
        </p:nvSpPr>
        <p:spPr>
          <a:xfrm>
            <a:off x="7767885" y="2623264"/>
            <a:ext cx="3799929" cy="646331"/>
          </a:xfrm>
          <a:prstGeom prst="rect">
            <a:avLst/>
          </a:prstGeom>
        </p:spPr>
        <p:txBody>
          <a:bodyPr wrap="square">
            <a:spAutoFit/>
          </a:bodyPr>
          <a:lstStyle/>
          <a:p>
            <a:pPr algn="just">
              <a:lnSpc>
                <a:spcPct val="150000"/>
              </a:lnSpc>
              <a:spcAft>
                <a:spcPts val="0"/>
              </a:spcAft>
              <a:tabLst>
                <a:tab pos="5941060" algn="l"/>
              </a:tabLst>
            </a:pPr>
            <a:r>
              <a:rPr lang="zh-CN" altLang="zh-CN" sz="2300" b="0" dirty="0">
                <a:solidFill>
                  <a:srgbClr val="000000"/>
                </a:solidFill>
                <a:ea typeface="楷体" panose="02010609060101010101" pitchFamily="49" charset="-122"/>
                <a:cs typeface="Times New Roman" panose="02020603050405020304" pitchFamily="18" charset="0"/>
              </a:rPr>
              <a:t>甲</a:t>
            </a:r>
            <a:r>
              <a:rPr lang="en-US" altLang="zh-CN" sz="2300" b="0" dirty="0">
                <a:solidFill>
                  <a:srgbClr val="000000"/>
                </a:solidFill>
                <a:ea typeface="楷体" panose="02010609060101010101" pitchFamily="49" charset="-122"/>
                <a:cs typeface="Times New Roman" panose="02020603050405020304" pitchFamily="18" charset="0"/>
              </a:rPr>
              <a:t>                                 </a:t>
            </a:r>
            <a:r>
              <a:rPr lang="zh-CN" altLang="zh-CN" sz="2300" b="0" dirty="0">
                <a:solidFill>
                  <a:srgbClr val="000000"/>
                </a:solidFill>
                <a:ea typeface="楷体" panose="02010609060101010101" pitchFamily="49" charset="-122"/>
                <a:cs typeface="Times New Roman" panose="02020603050405020304" pitchFamily="18" charset="0"/>
              </a:rPr>
              <a:t>乙</a:t>
            </a:r>
            <a:endParaRPr lang="zh-CN" altLang="zh-CN" sz="2300" b="0" dirty="0">
              <a:solidFill>
                <a:srgbClr val="000000"/>
              </a:solidFill>
              <a:cs typeface="Times New Roman" panose="02020603050405020304" pitchFamily="18" charset="0"/>
            </a:endParaRPr>
          </a:p>
        </p:txBody>
      </p:sp>
      <p:sp>
        <p:nvSpPr>
          <p:cNvPr id="6" name="矩形 5"/>
          <p:cNvSpPr/>
          <p:nvPr/>
        </p:nvSpPr>
        <p:spPr>
          <a:xfrm>
            <a:off x="8752965" y="3240753"/>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300" b="0" dirty="0">
                <a:solidFill>
                  <a:srgbClr val="000000"/>
                </a:solidFill>
                <a:cs typeface="Times New Roman" panose="02020603050405020304" pitchFamily="18" charset="0"/>
              </a:rPr>
              <a:t>（第</a:t>
            </a:r>
            <a:r>
              <a:rPr lang="en-US" altLang="zh-CN" sz="2300" b="0" dirty="0">
                <a:solidFill>
                  <a:srgbClr val="000000"/>
                </a:solidFill>
                <a:cs typeface="Times New Roman" panose="02020603050405020304" pitchFamily="18" charset="0"/>
              </a:rPr>
              <a:t>19</a:t>
            </a:r>
            <a:r>
              <a:rPr lang="zh-CN" altLang="zh-CN" sz="2300" b="0" dirty="0">
                <a:solidFill>
                  <a:srgbClr val="000000"/>
                </a:solidFill>
                <a:cs typeface="Times New Roman" panose="02020603050405020304" pitchFamily="18" charset="0"/>
              </a:rPr>
              <a:t>题）</a:t>
            </a:r>
          </a:p>
        </p:txBody>
      </p:sp>
      <p:sp>
        <p:nvSpPr>
          <p:cNvPr id="8" name="矩形 7"/>
          <p:cNvSpPr/>
          <p:nvPr/>
        </p:nvSpPr>
        <p:spPr>
          <a:xfrm>
            <a:off x="887102" y="3460064"/>
            <a:ext cx="407484" cy="461665"/>
          </a:xfrm>
          <a:prstGeom prst="rect">
            <a:avLst/>
          </a:prstGeom>
        </p:spPr>
        <p:txBody>
          <a:bodyPr wrap="none">
            <a:spAutoFit/>
          </a:bodyPr>
          <a:lstStyle/>
          <a:p>
            <a:r>
              <a:rPr lang="en-US" altLang="zh-CN" sz="2300"/>
              <a:t>A</a:t>
            </a:r>
            <a:endParaRPr lang="zh-CN" altLang="en-US" sz="2300"/>
          </a:p>
        </p:txBody>
      </p:sp>
      <p:sp>
        <p:nvSpPr>
          <p:cNvPr id="9" name="内容占位符 1"/>
          <p:cNvSpPr txBox="1"/>
          <p:nvPr/>
        </p:nvSpPr>
        <p:spPr bwMode="auto">
          <a:xfrm>
            <a:off x="352282" y="4923752"/>
            <a:ext cx="11485848" cy="1617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3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en-US" sz="23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把两盏灯串联起来接入电路中，若其中一盏灯断路，则另一盏灯也不发光；若其中一盏灯短路，则另一盏灯仍然发光，并且更亮，故原来正常发光的两盏灯同时</a:t>
            </a:r>
            <a:r>
              <a:rPr lang="zh-CN" altLang="zh-CN" sz="2300" spc="-100" dirty="0">
                <a:latin typeface="Times New Roman" panose="02020603050405020304" pitchFamily="18" charset="0"/>
                <a:ea typeface="宋体" panose="02010600030101010101" pitchFamily="2" charset="-122"/>
                <a:cs typeface="Times New Roman" panose="02020603050405020304" pitchFamily="18" charset="0"/>
              </a:rPr>
              <a:t>熄灭的原因是其中一盏灯断路，</a:t>
            </a:r>
            <a:r>
              <a:rPr lang="en-US" altLang="zh-CN" sz="2300" spc="-100" dirty="0">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spc="-100" dirty="0">
                <a:latin typeface="Times New Roman" panose="02020603050405020304" pitchFamily="18" charset="0"/>
                <a:ea typeface="宋体" panose="02010600030101010101" pitchFamily="2" charset="-122"/>
                <a:cs typeface="Times New Roman" panose="02020603050405020304" pitchFamily="18" charset="0"/>
              </a:rPr>
              <a:t>正确</a:t>
            </a:r>
            <a:r>
              <a:rPr lang="en-US" altLang="zh-CN" sz="2300" spc="-100" dirty="0">
                <a:latin typeface="Times New Roman" panose="02020603050405020304" pitchFamily="18" charset="0"/>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为了检测故障，指导老师又提供了下列三种器材：</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规格仍为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的灯泡</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符合要求的电压表</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一根导线</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从它们中间每次选择一种器材来检测故障，在电路不断开的情况下你认为不适用的有</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填器材前的字母代号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43.jpg" descr="id:2147489201;FounderCES"/>
          <p:cNvPicPr/>
          <p:nvPr/>
        </p:nvPicPr>
        <p:blipFill>
          <a:blip r:embed="rId2"/>
          <a:stretch>
            <a:fillRect/>
          </a:stretch>
        </p:blipFill>
        <p:spPr>
          <a:xfrm>
            <a:off x="3070870" y="4103453"/>
            <a:ext cx="2438642" cy="1888057"/>
          </a:xfrm>
          <a:prstGeom prst="rect">
            <a:avLst/>
          </a:prstGeom>
        </p:spPr>
      </p:pic>
      <p:pic>
        <p:nvPicPr>
          <p:cNvPr id="4" name="gyc444.jpg" descr="id:2147489208;FounderCES"/>
          <p:cNvPicPr/>
          <p:nvPr/>
        </p:nvPicPr>
        <p:blipFill>
          <a:blip r:embed="rId3"/>
          <a:stretch>
            <a:fillRect/>
          </a:stretch>
        </p:blipFill>
        <p:spPr>
          <a:xfrm>
            <a:off x="6815286" y="4077072"/>
            <a:ext cx="2370114" cy="1853793"/>
          </a:xfrm>
          <a:prstGeom prst="rect">
            <a:avLst/>
          </a:prstGeom>
        </p:spPr>
      </p:pic>
      <p:sp>
        <p:nvSpPr>
          <p:cNvPr id="5" name="矩形 4"/>
          <p:cNvSpPr/>
          <p:nvPr/>
        </p:nvSpPr>
        <p:spPr>
          <a:xfrm>
            <a:off x="4006974" y="5862596"/>
            <a:ext cx="6092825" cy="576248"/>
          </a:xfrm>
          <a:prstGeom prst="rect">
            <a:avLst/>
          </a:prstGeom>
        </p:spPr>
        <p:txBody>
          <a:bodyPr>
            <a:spAutoFit/>
          </a:bodyPr>
          <a:lstStyle/>
          <a:p>
            <a:pPr algn="just">
              <a:lnSpc>
                <a:spcPct val="150000"/>
              </a:lnSpc>
              <a:spcAft>
                <a:spcPts val="0"/>
              </a:spcAft>
              <a:tabLst>
                <a:tab pos="5941060" algn="l"/>
              </a:tabLst>
            </a:pPr>
            <a:r>
              <a:rPr lang="zh-CN" altLang="zh-CN" sz="2400" b="0" dirty="0">
                <a:solidFill>
                  <a:srgbClr val="000000"/>
                </a:solidFill>
                <a:ea typeface="楷体" panose="02010609060101010101" pitchFamily="49" charset="-122"/>
                <a:cs typeface="Times New Roman" panose="02020603050405020304" pitchFamily="18" charset="0"/>
              </a:rPr>
              <a:t>甲</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乙</a:t>
            </a:r>
            <a:endParaRPr lang="zh-CN" altLang="zh-CN" sz="2400" b="0" dirty="0">
              <a:solidFill>
                <a:srgbClr val="000000"/>
              </a:solidFill>
              <a:cs typeface="Times New Roman" panose="02020603050405020304" pitchFamily="18" charset="0"/>
            </a:endParaRPr>
          </a:p>
        </p:txBody>
      </p:sp>
      <p:sp>
        <p:nvSpPr>
          <p:cNvPr id="6" name="矩形 5"/>
          <p:cNvSpPr/>
          <p:nvPr/>
        </p:nvSpPr>
        <p:spPr>
          <a:xfrm>
            <a:off x="5509512" y="6093296"/>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19</a:t>
            </a:r>
            <a:r>
              <a:rPr lang="zh-CN" altLang="zh-CN" sz="2400" b="0" dirty="0">
                <a:solidFill>
                  <a:srgbClr val="000000"/>
                </a:solidFill>
                <a:cs typeface="Times New Roman" panose="02020603050405020304" pitchFamily="18" charset="0"/>
              </a:rPr>
              <a:t>题）</a:t>
            </a:r>
          </a:p>
        </p:txBody>
      </p:sp>
      <p:sp>
        <p:nvSpPr>
          <p:cNvPr id="8" name="矩形 7"/>
          <p:cNvSpPr/>
          <p:nvPr/>
        </p:nvSpPr>
        <p:spPr>
          <a:xfrm>
            <a:off x="550590" y="3601607"/>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502626"/>
          </a:xfrm>
        </p:spPr>
        <p:txBody>
          <a:bodyPr/>
          <a:lstStyle/>
          <a:p>
            <a:pPr hangingPunct="0">
              <a:lnSpc>
                <a:spcPct val="140000"/>
              </a:lnSpc>
              <a:spcAft>
                <a:spcPts val="0"/>
              </a:spcAft>
            </a:pPr>
            <a:r>
              <a:rPr lang="en-US" altLang="zh-CN" sz="23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latin typeface="Times New Roman" panose="02020603050405020304" pitchFamily="18" charset="0"/>
                <a:ea typeface="宋体" panose="02010600030101010101" pitchFamily="2" charset="-122"/>
                <a:cs typeface="Times New Roman" panose="02020603050405020304" pitchFamily="18" charset="0"/>
              </a:rPr>
              <a:t>用</a:t>
            </a:r>
            <a:r>
              <a:rPr lang="en-US" altLang="zh-CN" sz="2300">
                <a:latin typeface="宋体" panose="02010600030101010101" pitchFamily="2" charset="-122"/>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2.5 V</a:t>
            </a:r>
            <a:r>
              <a:rPr lang="zh-CN" altLang="zh-CN" sz="2300">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latin typeface="Times New Roman" panose="02020603050405020304" pitchFamily="18" charset="0"/>
                <a:ea typeface="宋体" panose="02010600030101010101" pitchFamily="2" charset="-122"/>
                <a:cs typeface="Times New Roman" panose="02020603050405020304" pitchFamily="18" charset="0"/>
              </a:rPr>
              <a:t>0.3 A</a:t>
            </a:r>
            <a:r>
              <a:rPr lang="en-US" altLang="zh-CN" sz="2300">
                <a:latin typeface="宋体" panose="02010600030101010101" pitchFamily="2" charset="-122"/>
                <a:ea typeface="宋体" panose="02010600030101010101" pitchFamily="2" charset="-122"/>
                <a:cs typeface="Times New Roman" panose="02020603050405020304" pitchFamily="18" charset="0"/>
              </a:rPr>
              <a:t>”</a:t>
            </a:r>
            <a:r>
              <a:rPr lang="zh-CN" altLang="zh-CN" sz="2300">
                <a:latin typeface="Times New Roman" panose="02020603050405020304" pitchFamily="18" charset="0"/>
                <a:ea typeface="宋体" panose="02010600030101010101" pitchFamily="2" charset="-122"/>
                <a:cs typeface="Times New Roman" panose="02020603050405020304" pitchFamily="18" charset="0"/>
              </a:rPr>
              <a:t>的灯泡分别替换原来的两盏灯，若替换后另一盏灯能发光，说明被替换的灯泡断路；若替换后另一盏灯不能发光，则说明另一盏灯断路了，故该方法能检测电路故障</a:t>
            </a:r>
            <a:r>
              <a:rPr lang="en-US" altLang="zh-CN" sz="2300">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latin typeface="Times New Roman" panose="02020603050405020304" pitchFamily="18" charset="0"/>
                <a:ea typeface="宋体" panose="02010600030101010101" pitchFamily="2" charset="-122"/>
                <a:cs typeface="Times New Roman" panose="02020603050405020304" pitchFamily="18" charset="0"/>
              </a:rPr>
              <a:t>用符合要求的电压表分别并联在两盏灯的两端，若电压表有示数，说明与电压表并联的灯泡断路；若电压表无示数，说明另一盏灯断路了，故该方法能检测电路故障</a:t>
            </a:r>
            <a:r>
              <a:rPr lang="en-US" altLang="zh-CN" sz="2300">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latin typeface="Times New Roman" panose="02020603050405020304" pitchFamily="18" charset="0"/>
                <a:ea typeface="宋体" panose="02010600030101010101" pitchFamily="2" charset="-122"/>
                <a:cs typeface="Times New Roman" panose="02020603050405020304" pitchFamily="18" charset="0"/>
              </a:rPr>
              <a:t>检查电路故障时，不能断开电路，因此只能把检验器材并联在电路里；导线的电阻很小，它并联在用电器两端时，会造成该用电器短路，电路中的电流过大而烧坏另一盏灯，即不适用的有</a:t>
            </a:r>
            <a:r>
              <a:rPr lang="en-US" altLang="zh-CN" sz="2300">
                <a:latin typeface="Times New Roman" panose="02020603050405020304" pitchFamily="18" charset="0"/>
                <a:ea typeface="宋体" panose="02010600030101010101" pitchFamily="2" charset="-122"/>
                <a:cs typeface="Times New Roman" panose="02020603050405020304" pitchFamily="18" charset="0"/>
              </a:rPr>
              <a:t>C.</a:t>
            </a:r>
            <a:endParaRPr lang="zh-CN" altLang="zh-CN" sz="23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43.jpg" descr="id:2147489201;FounderCES"/>
          <p:cNvPicPr/>
          <p:nvPr/>
        </p:nvPicPr>
        <p:blipFill>
          <a:blip r:embed="rId2">
            <a:clrChange>
              <a:clrFrom>
                <a:srgbClr val="FFFFFF"/>
              </a:clrFrom>
              <a:clrTo>
                <a:srgbClr val="FFFFFF">
                  <a:alpha val="0"/>
                </a:srgbClr>
              </a:clrTo>
            </a:clrChange>
          </a:blip>
          <a:stretch>
            <a:fillRect/>
          </a:stretch>
        </p:blipFill>
        <p:spPr>
          <a:xfrm>
            <a:off x="3070870" y="4158046"/>
            <a:ext cx="2366788" cy="1832426"/>
          </a:xfrm>
          <a:prstGeom prst="rect">
            <a:avLst/>
          </a:prstGeom>
        </p:spPr>
      </p:pic>
      <p:pic>
        <p:nvPicPr>
          <p:cNvPr id="4" name="gyc444.jpg" descr="id:2147489208;FounderCES"/>
          <p:cNvPicPr/>
          <p:nvPr/>
        </p:nvPicPr>
        <p:blipFill>
          <a:blip r:embed="rId3"/>
          <a:stretch>
            <a:fillRect/>
          </a:stretch>
        </p:blipFill>
        <p:spPr>
          <a:xfrm>
            <a:off x="6815286" y="4131665"/>
            <a:ext cx="2300280" cy="1799172"/>
          </a:xfrm>
          <a:prstGeom prst="rect">
            <a:avLst/>
          </a:prstGeom>
        </p:spPr>
      </p:pic>
      <p:sp>
        <p:nvSpPr>
          <p:cNvPr id="5" name="矩形 4"/>
          <p:cNvSpPr/>
          <p:nvPr/>
        </p:nvSpPr>
        <p:spPr>
          <a:xfrm>
            <a:off x="4006974" y="5876244"/>
            <a:ext cx="6092825" cy="576248"/>
          </a:xfrm>
          <a:prstGeom prst="rect">
            <a:avLst/>
          </a:prstGeom>
        </p:spPr>
        <p:txBody>
          <a:bodyPr>
            <a:spAutoFit/>
          </a:bodyPr>
          <a:lstStyle/>
          <a:p>
            <a:pPr algn="just">
              <a:lnSpc>
                <a:spcPct val="150000"/>
              </a:lnSpc>
              <a:spcAft>
                <a:spcPts val="0"/>
              </a:spcAft>
              <a:tabLst>
                <a:tab pos="5941060" algn="l"/>
              </a:tabLst>
            </a:pPr>
            <a:r>
              <a:rPr lang="zh-CN" altLang="zh-CN" sz="2300" b="0">
                <a:solidFill>
                  <a:srgbClr val="000000"/>
                </a:solidFill>
                <a:ea typeface="楷体" panose="02010609060101010101" pitchFamily="49" charset="-122"/>
                <a:cs typeface="Times New Roman" panose="02020603050405020304" pitchFamily="18" charset="0"/>
              </a:rPr>
              <a:t>甲</a:t>
            </a:r>
            <a:r>
              <a:rPr lang="en-US" altLang="zh-CN" sz="2300" b="0">
                <a:solidFill>
                  <a:srgbClr val="000000"/>
                </a:solidFill>
                <a:ea typeface="楷体" panose="02010609060101010101" pitchFamily="49" charset="-122"/>
                <a:cs typeface="Times New Roman" panose="02020603050405020304" pitchFamily="18" charset="0"/>
              </a:rPr>
              <a:t>                                             </a:t>
            </a:r>
            <a:r>
              <a:rPr lang="zh-CN" altLang="zh-CN" sz="2300" b="0">
                <a:solidFill>
                  <a:srgbClr val="000000"/>
                </a:solidFill>
                <a:ea typeface="楷体" panose="02010609060101010101" pitchFamily="49" charset="-122"/>
                <a:cs typeface="Times New Roman" panose="02020603050405020304" pitchFamily="18" charset="0"/>
              </a:rPr>
              <a:t>乙</a:t>
            </a:r>
            <a:endParaRPr lang="zh-CN" altLang="zh-CN" sz="2300" b="0">
              <a:solidFill>
                <a:srgbClr val="000000"/>
              </a:solidFill>
              <a:cs typeface="Times New Roman" panose="02020603050405020304" pitchFamily="18" charset="0"/>
            </a:endParaRPr>
          </a:p>
        </p:txBody>
      </p:sp>
      <p:sp>
        <p:nvSpPr>
          <p:cNvPr id="6" name="矩形 5"/>
          <p:cNvSpPr/>
          <p:nvPr/>
        </p:nvSpPr>
        <p:spPr>
          <a:xfrm>
            <a:off x="5310846" y="6083416"/>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300" b="0" dirty="0">
                <a:solidFill>
                  <a:srgbClr val="000000"/>
                </a:solidFill>
                <a:cs typeface="Times New Roman" panose="02020603050405020304" pitchFamily="18" charset="0"/>
              </a:rPr>
              <a:t>（第</a:t>
            </a:r>
            <a:r>
              <a:rPr lang="en-US" altLang="zh-CN" sz="2300" b="0" dirty="0">
                <a:solidFill>
                  <a:srgbClr val="000000"/>
                </a:solidFill>
                <a:cs typeface="Times New Roman" panose="02020603050405020304" pitchFamily="18" charset="0"/>
              </a:rPr>
              <a:t>19</a:t>
            </a:r>
            <a:r>
              <a:rPr lang="zh-CN" altLang="zh-CN" sz="2300" b="0" dirty="0">
                <a:solidFill>
                  <a:srgbClr val="000000"/>
                </a:solidFill>
                <a:cs typeface="Times New Roman" panose="02020603050405020304" pitchFamily="18" charset="0"/>
              </a:rPr>
              <a:t>题）</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）阅读短文，回答下列问题</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5941060" algn="l"/>
              </a:tabLst>
            </a:pPr>
            <a:r>
              <a:rPr lang="zh-CN" altLang="zh-CN" dirty="0">
                <a:solidFill>
                  <a:srgbClr val="000000"/>
                </a:solidFill>
                <a:latin typeface="Times New Roman" panose="02020603050405020304" pitchFamily="18" charset="0"/>
                <a:ea typeface="隶书" panose="02010509060101010101" pitchFamily="49" charset="-122"/>
                <a:cs typeface="Times New Roman" panose="02020603050405020304" pitchFamily="18" charset="0"/>
              </a:rPr>
              <a:t>半导体</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半导体指常温下导电性能介于导体和绝缘体之间的一类材料</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半导体在收音机、电视机、照明以及测温领域有着广泛的应用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如二极管就是采用半导体制作的器件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现今大部分的电子产品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如计算机、移动电话或者数字录音机当中的核心单元都和半导体有着极为密切的关系</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半导体在多方面有着重要应用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原因在于它除了导电能力外还有许多特殊的电化学性能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2000"/>
            <a:ext cx="11485848" cy="3639843"/>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半导体的导电性能会受到温度、光照、压力和掺入杂质等多种因素的影响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一些半导体在受到压力后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其导电性能发生较大的变化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利用这种特性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可以做成体积很小的力敏元件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用来测量压力的变化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一些半导体在温度升高后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它的导电性能迅速增强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利用这种特性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可以做成体积很小的热敏电阻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用来测量很小范围的温度变化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反应快且精度高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lvl="0"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）半导体的导电性能会受到</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填写一种影响因素即可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4600622" y="4131312"/>
            <a:ext cx="803425" cy="461665"/>
          </a:xfrm>
          <a:prstGeom prst="rect">
            <a:avLst/>
          </a:prstGeom>
        </p:spPr>
        <p:txBody>
          <a:bodyPr wrap="none">
            <a:spAutoFit/>
          </a:bodyPr>
          <a:lstStyle/>
          <a:p>
            <a:r>
              <a:rPr lang="zh-CN" altLang="zh-CN" sz="2400">
                <a:cs typeface="Times New Roman" panose="02020603050405020304" pitchFamily="18" charset="0"/>
              </a:rPr>
              <a:t>温度</a:t>
            </a:r>
            <a:endParaRPr lang="zh-CN" altLang="en-US"/>
          </a:p>
        </p:txBody>
      </p:sp>
      <p:sp>
        <p:nvSpPr>
          <p:cNvPr id="10" name="内容占位符 1"/>
          <p:cNvSpPr txBox="1"/>
          <p:nvPr/>
        </p:nvSpPr>
        <p:spPr bwMode="auto">
          <a:xfrm>
            <a:off x="360854" y="458094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半导体的导电性能会受到温度、光照、压力和掺入杂质等多种因素的影响</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6783"/>
            <a:ext cx="11485848" cy="168424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）智慧城市成为当前城市规划的热点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为了实现城市道路路灯的自动控制，需要用到一种智能开关，使其在天黑时能自动接通照明电路，使路灯工作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这种智能开关用到了一种半导体材料，这种半导体材料的导电性能受到</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795350" y="2576495"/>
            <a:ext cx="803425" cy="461665"/>
          </a:xfrm>
          <a:prstGeom prst="rect">
            <a:avLst/>
          </a:prstGeom>
        </p:spPr>
        <p:txBody>
          <a:bodyPr wrap="none">
            <a:spAutoFit/>
          </a:bodyPr>
          <a:lstStyle/>
          <a:p>
            <a:r>
              <a:rPr lang="zh-CN" altLang="zh-CN" sz="2400">
                <a:cs typeface="Times New Roman" panose="02020603050405020304" pitchFamily="18" charset="0"/>
              </a:rPr>
              <a:t>光照</a:t>
            </a:r>
            <a:endParaRPr lang="zh-CN" altLang="en-US"/>
          </a:p>
        </p:txBody>
      </p:sp>
      <p:sp>
        <p:nvSpPr>
          <p:cNvPr id="5" name="内容占位符 1"/>
          <p:cNvSpPr txBox="1"/>
          <p:nvPr/>
        </p:nvSpPr>
        <p:spPr bwMode="auto">
          <a:xfrm>
            <a:off x="360854" y="299095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城市道路路灯的自动控制用到智能开关，天黑后光照强度变小，智能开关在天黑时能自动接通照明电路，使路灯工作；白天光照强度增加，智能开关会自动断开，切断电路，路灯熄灭</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这种智能开关用到了一种半导体材料，这种半导体材料的导电性能受到光照影响</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lgn="dist"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）如果将文中所述的热敏电阻与电源、电流表和一个定值电阻串联成一个电路（</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如图甲所示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），随着温度的变化，电流表的示数也会相应变化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我们将电流表中的电流刻度盘换成相应的温度刻度盘，就能直接显示出热敏电阻附近的温度值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如果刻度盘正中的温度刻度值为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如图乙所示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的刻度应在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bbaa.jpg" descr="id:2147489215;FounderCES"/>
          <p:cNvPicPr/>
          <p:nvPr/>
        </p:nvPicPr>
        <p:blipFill>
          <a:blip r:embed="rId2"/>
          <a:stretch>
            <a:fillRect/>
          </a:stretch>
        </p:blipFill>
        <p:spPr>
          <a:xfrm>
            <a:off x="3636814" y="3529871"/>
            <a:ext cx="2001293" cy="1615784"/>
          </a:xfrm>
          <a:prstGeom prst="rect">
            <a:avLst/>
          </a:prstGeom>
        </p:spPr>
      </p:pic>
      <p:pic>
        <p:nvPicPr>
          <p:cNvPr id="9" name="bbab.jpg" descr="id:2147489222;FounderCES"/>
          <p:cNvPicPr/>
          <p:nvPr/>
        </p:nvPicPr>
        <p:blipFill>
          <a:blip r:embed="rId3"/>
          <a:stretch>
            <a:fillRect/>
          </a:stretch>
        </p:blipFill>
        <p:spPr>
          <a:xfrm>
            <a:off x="6301110" y="3861725"/>
            <a:ext cx="2504755" cy="1151451"/>
          </a:xfrm>
          <a:prstGeom prst="rect">
            <a:avLst/>
          </a:prstGeom>
        </p:spPr>
      </p:pic>
      <p:sp>
        <p:nvSpPr>
          <p:cNvPr id="10" name="矩形 9"/>
          <p:cNvSpPr/>
          <p:nvPr/>
        </p:nvSpPr>
        <p:spPr>
          <a:xfrm>
            <a:off x="4212878" y="5356478"/>
            <a:ext cx="6092825" cy="343492"/>
          </a:xfrm>
          <a:prstGeom prst="rect">
            <a:avLst/>
          </a:prstGeom>
        </p:spPr>
        <p:txBody>
          <a:bodyPr>
            <a:spAutoFit/>
          </a:bodyPr>
          <a:lstStyle/>
          <a:p>
            <a:pPr>
              <a:lnSpc>
                <a:spcPts val="1935"/>
              </a:lnSpc>
              <a:spcAft>
                <a:spcPts val="0"/>
              </a:spcAf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r>
              <a:rPr lang="en-US" altLang="zh-CN" sz="2400" b="0">
                <a:solidFill>
                  <a:srgbClr val="000000"/>
                </a:solidFill>
                <a:ea typeface="楷体" panose="02010609060101010101" pitchFamily="49" charset="-122"/>
                <a:cs typeface="Times New Roman" panose="02020603050405020304" pitchFamily="18" charset="0"/>
              </a:rPr>
              <a:t> </a:t>
            </a:r>
            <a:endParaRPr lang="zh-CN" altLang="zh-CN" sz="2400" b="0">
              <a:solidFill>
                <a:srgbClr val="000000"/>
              </a:solidFill>
              <a:cs typeface="Times New Roman" panose="02020603050405020304" pitchFamily="18" charset="0"/>
            </a:endParaRPr>
          </a:p>
        </p:txBody>
      </p:sp>
      <p:sp>
        <p:nvSpPr>
          <p:cNvPr id="11" name="矩形 10"/>
          <p:cNvSpPr/>
          <p:nvPr/>
        </p:nvSpPr>
        <p:spPr>
          <a:xfrm>
            <a:off x="5175354" y="5554307"/>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20</a:t>
            </a:r>
            <a:r>
              <a:rPr lang="zh-CN" altLang="zh-CN" sz="2400" b="0">
                <a:solidFill>
                  <a:srgbClr val="000000"/>
                </a:solidFill>
                <a:cs typeface="Times New Roman" panose="02020603050405020304" pitchFamily="18" charset="0"/>
              </a:rPr>
              <a:t>题）</a:t>
            </a:r>
          </a:p>
        </p:txBody>
      </p:sp>
      <p:sp>
        <p:nvSpPr>
          <p:cNvPr id="12" name="矩形 11"/>
          <p:cNvSpPr/>
          <p:nvPr/>
        </p:nvSpPr>
        <p:spPr>
          <a:xfrm>
            <a:off x="519591" y="3019935"/>
            <a:ext cx="494046" cy="461665"/>
          </a:xfrm>
          <a:prstGeom prst="rect">
            <a:avLst/>
          </a:prstGeom>
        </p:spPr>
        <p:txBody>
          <a:bodyPr wrap="none">
            <a:spAutoFit/>
          </a:bodyPr>
          <a:lstStyle/>
          <a:p>
            <a:r>
              <a:rPr lang="zh-CN" altLang="zh-CN" sz="2400">
                <a:cs typeface="Times New Roman" panose="02020603050405020304" pitchFamily="18" charset="0"/>
              </a:rPr>
              <a:t>左</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59069"/>
            <a:ext cx="11485848" cy="1130246"/>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当热敏电阻附近的温度由</a:t>
            </a:r>
            <a:r>
              <a:rPr lang="en-US" altLang="zh-CN">
                <a:latin typeface="Times New Roman" panose="02020603050405020304" pitchFamily="18" charset="0"/>
                <a:ea typeface="宋体" panose="02010600030101010101" pitchFamily="2" charset="-122"/>
                <a:cs typeface="Times New Roman" panose="02020603050405020304" pitchFamily="18" charset="0"/>
              </a:rPr>
              <a:t>20 </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变为</a:t>
            </a:r>
            <a:r>
              <a:rPr lang="en-US" altLang="zh-CN">
                <a:latin typeface="Times New Roman" panose="02020603050405020304" pitchFamily="18" charset="0"/>
                <a:ea typeface="宋体" panose="02010600030101010101" pitchFamily="2" charset="-122"/>
                <a:cs typeface="Times New Roman" panose="02020603050405020304" pitchFamily="18" charset="0"/>
              </a:rPr>
              <a:t>15 </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时，热敏电阻的阻值变大，</a:t>
            </a:r>
            <a:r>
              <a:rPr lang="zh-CN" altLang="zh-CN" u="wavy">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电路中的电流变小，所以</a:t>
            </a:r>
            <a:r>
              <a:rPr lang="en-US" altLang="zh-CN" u="wavy">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15 </a:t>
            </a:r>
            <a:r>
              <a:rPr lang="en-US" altLang="zh-CN" u="wavy">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u="wavy">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的刻度应在</a:t>
            </a:r>
            <a:r>
              <a:rPr lang="en-US" altLang="zh-CN" u="wavy">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20 </a:t>
            </a:r>
            <a:r>
              <a:rPr lang="en-US" altLang="zh-CN" u="wavy">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u="wavy">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的左边</a:t>
            </a:r>
            <a:r>
              <a:rPr lang="en-US" altLang="zh-CN" u="wavy">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箭头右.eps" descr="id:2147488569;FounderCES"/>
          <p:cNvPicPr/>
          <p:nvPr/>
        </p:nvPicPr>
        <p:blipFill>
          <a:blip r:embed="rId2"/>
          <a:stretch>
            <a:fillRect/>
          </a:stretch>
        </p:blipFill>
        <p:spPr>
          <a:xfrm>
            <a:off x="2854846" y="2257520"/>
            <a:ext cx="370899" cy="292740"/>
          </a:xfrm>
          <a:prstGeom prst="rect">
            <a:avLst/>
          </a:prstGeom>
        </p:spPr>
      </p:pic>
      <p:sp>
        <p:nvSpPr>
          <p:cNvPr id="5" name="矩形 4"/>
          <p:cNvSpPr/>
          <p:nvPr/>
        </p:nvSpPr>
        <p:spPr>
          <a:xfrm>
            <a:off x="3194718" y="2185765"/>
            <a:ext cx="3587842" cy="576248"/>
          </a:xfrm>
          <a:prstGeom prst="rect">
            <a:avLst/>
          </a:prstGeom>
        </p:spPr>
        <p:txBody>
          <a:bodyPr wrap="none">
            <a:spAutoFit/>
          </a:bodyPr>
          <a:lstStyle/>
          <a:p>
            <a:pPr lvl="0" algn="just" eaLnBrk="1">
              <a:lnSpc>
                <a:spcPct val="150000"/>
              </a:lnSpc>
              <a:spcBef>
                <a:spcPts val="0"/>
              </a:spcBef>
              <a:spcAft>
                <a:spcPts val="0"/>
              </a:spcAft>
              <a:tabLst>
                <a:tab pos="5645150" algn="l"/>
                <a:tab pos="9862820" algn="l"/>
              </a:tabLst>
            </a:pPr>
            <a:r>
              <a:rPr lang="zh-CN" altLang="zh-CN" sz="2400" b="0">
                <a:solidFill>
                  <a:srgbClr val="00AEEF"/>
                </a:solidFill>
                <a:ea typeface="楷体" panose="02010609060101010101" pitchFamily="49" charset="-122"/>
                <a:cs typeface="Times New Roman" panose="02020603050405020304" pitchFamily="18" charset="0"/>
              </a:rPr>
              <a:t>电流表示数</a:t>
            </a:r>
            <a:r>
              <a:rPr lang="en-US" altLang="zh-CN" sz="2400" b="0">
                <a:solidFill>
                  <a:srgbClr val="00AEEF"/>
                </a:solidFill>
                <a:latin typeface="楷体" panose="02010609060101010101" pitchFamily="49" charset="-122"/>
                <a:cs typeface="Times New Roman" panose="02020603050405020304" pitchFamily="18" charset="0"/>
              </a:rPr>
              <a:t>“</a:t>
            </a:r>
            <a:r>
              <a:rPr lang="zh-CN" altLang="zh-CN" sz="2400" b="0">
                <a:solidFill>
                  <a:srgbClr val="00AEEF"/>
                </a:solidFill>
                <a:ea typeface="楷体" panose="02010609060101010101" pitchFamily="49" charset="-122"/>
                <a:cs typeface="Times New Roman" panose="02020603050405020304" pitchFamily="18" charset="0"/>
              </a:rPr>
              <a:t>左小右大</a:t>
            </a:r>
            <a:r>
              <a:rPr lang="en-US" altLang="zh-CN" sz="2400" b="0">
                <a:solidFill>
                  <a:srgbClr val="00AEEF"/>
                </a:solidFill>
                <a:latin typeface="楷体" panose="02010609060101010101" pitchFamily="49" charset="-122"/>
                <a:cs typeface="Times New Roman" panose="02020603050405020304" pitchFamily="18" charset="0"/>
              </a:rPr>
              <a:t>”</a:t>
            </a:r>
            <a:endParaRPr lang="zh-CN" altLang="zh-CN" sz="900" b="0">
              <a:solidFill>
                <a:srgbClr val="000000"/>
              </a:solidFill>
              <a:cs typeface="Times New Roman" panose="02020603050405020304" pitchFamily="18" charset="0"/>
            </a:endParaRPr>
          </a:p>
        </p:txBody>
      </p:sp>
      <p:pic>
        <p:nvPicPr>
          <p:cNvPr id="7" name="bbaa.jpg" descr="id:2147489215;FounderCES"/>
          <p:cNvPicPr/>
          <p:nvPr/>
        </p:nvPicPr>
        <p:blipFill>
          <a:blip r:embed="rId3"/>
          <a:stretch>
            <a:fillRect/>
          </a:stretch>
        </p:blipFill>
        <p:spPr>
          <a:xfrm>
            <a:off x="3277534" y="2847544"/>
            <a:ext cx="2001293" cy="1615784"/>
          </a:xfrm>
          <a:prstGeom prst="rect">
            <a:avLst/>
          </a:prstGeom>
        </p:spPr>
      </p:pic>
      <p:pic>
        <p:nvPicPr>
          <p:cNvPr id="8" name="bbab.jpg" descr="id:2147489222;FounderCES"/>
          <p:cNvPicPr/>
          <p:nvPr/>
        </p:nvPicPr>
        <p:blipFill>
          <a:blip r:embed="rId4"/>
          <a:stretch>
            <a:fillRect/>
          </a:stretch>
        </p:blipFill>
        <p:spPr>
          <a:xfrm>
            <a:off x="5941830" y="3179398"/>
            <a:ext cx="2504755" cy="1151451"/>
          </a:xfrm>
          <a:prstGeom prst="rect">
            <a:avLst/>
          </a:prstGeom>
        </p:spPr>
      </p:pic>
      <p:sp>
        <p:nvSpPr>
          <p:cNvPr id="9" name="矩形 8"/>
          <p:cNvSpPr/>
          <p:nvPr/>
        </p:nvSpPr>
        <p:spPr>
          <a:xfrm>
            <a:off x="3853598" y="4674151"/>
            <a:ext cx="6092825" cy="343492"/>
          </a:xfrm>
          <a:prstGeom prst="rect">
            <a:avLst/>
          </a:prstGeom>
        </p:spPr>
        <p:txBody>
          <a:bodyPr>
            <a:spAutoFit/>
          </a:bodyPr>
          <a:lstStyle/>
          <a:p>
            <a:pPr>
              <a:lnSpc>
                <a:spcPts val="1935"/>
              </a:lnSpc>
              <a:spcAft>
                <a:spcPts val="0"/>
              </a:spcAf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r>
              <a:rPr lang="en-US" altLang="zh-CN" sz="2400" b="0">
                <a:solidFill>
                  <a:srgbClr val="000000"/>
                </a:solidFill>
                <a:ea typeface="楷体" panose="02010609060101010101" pitchFamily="49" charset="-122"/>
                <a:cs typeface="Times New Roman" panose="02020603050405020304" pitchFamily="18" charset="0"/>
              </a:rPr>
              <a:t> </a:t>
            </a:r>
            <a:endParaRPr lang="zh-CN" altLang="zh-CN" sz="2400" b="0">
              <a:solidFill>
                <a:srgbClr val="000000"/>
              </a:solidFill>
              <a:cs typeface="Times New Roman" panose="02020603050405020304" pitchFamily="18" charset="0"/>
            </a:endParaRPr>
          </a:p>
        </p:txBody>
      </p:sp>
      <p:sp>
        <p:nvSpPr>
          <p:cNvPr id="10" name="矩形 9"/>
          <p:cNvSpPr/>
          <p:nvPr/>
        </p:nvSpPr>
        <p:spPr>
          <a:xfrm>
            <a:off x="5045650" y="4961999"/>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20</a:t>
            </a:r>
            <a:r>
              <a:rPr lang="zh-CN" altLang="zh-CN" sz="2400" b="0" dirty="0">
                <a:solidFill>
                  <a:srgbClr val="000000"/>
                </a:solidFill>
                <a:cs typeface="Times New Roman" panose="02020603050405020304" pitchFamily="18" charset="0"/>
              </a:rPr>
              <a:t>题）</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4152"/>
            <a:ext cx="11485848" cy="2238241"/>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）如果在上述电路中，将电流表改为电压表，用电压表的示数反映热敏电阻附近的温度值，要求电压表和电流表指针的偏转方向相同时，所反映的规律也相同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已知在电源电压恒定的串联电路中，阻值较大的电阻两端的电压较大，反之也成立，则如图丙所示电路中符合要求的是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142878" y="3356992"/>
            <a:ext cx="6288697" cy="2592288"/>
          </a:xfrm>
          <a:prstGeom prst="rect">
            <a:avLst/>
          </a:prstGeom>
        </p:spPr>
      </p:pic>
      <p:sp>
        <p:nvSpPr>
          <p:cNvPr id="5" name="矩形 4"/>
          <p:cNvSpPr/>
          <p:nvPr/>
        </p:nvSpPr>
        <p:spPr>
          <a:xfrm>
            <a:off x="4511030" y="2664960"/>
            <a:ext cx="407484" cy="579967"/>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C</a:t>
            </a:r>
            <a:endParaRPr lang="zh-CN" altLang="zh-CN" sz="900">
              <a:solidFill>
                <a:srgbClr val="000000"/>
              </a:solidFill>
              <a:cs typeface="Times New Roman" panose="02020603050405020304" pitchFamily="18" charset="0"/>
            </a:endParaRPr>
          </a:p>
        </p:txBody>
      </p:sp>
      <p:sp>
        <p:nvSpPr>
          <p:cNvPr id="10" name="矩形 9"/>
          <p:cNvSpPr/>
          <p:nvPr/>
        </p:nvSpPr>
        <p:spPr>
          <a:xfrm>
            <a:off x="5547935" y="5751304"/>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20</a:t>
            </a:r>
            <a:r>
              <a:rPr lang="zh-CN" altLang="zh-CN" sz="2400" b="0" dirty="0">
                <a:solidFill>
                  <a:srgbClr val="000000"/>
                </a:solidFill>
                <a:cs typeface="Times New Roman" panose="02020603050405020304" pitchFamily="18" charset="0"/>
              </a:rPr>
              <a:t>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2184"/>
            <a:ext cx="11485848" cy="1684244"/>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将电流表改为电压表，用电压表的示数反映热敏电阻附近的温度值</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当电压表并联接在</a:t>
            </a:r>
            <a:r>
              <a:rPr lang="en-US" altLang="zh-CN" i="1">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0</a:t>
            </a:r>
            <a:r>
              <a:rPr lang="zh-CN" altLang="zh-CN">
                <a:latin typeface="Times New Roman" panose="02020603050405020304" pitchFamily="18" charset="0"/>
                <a:ea typeface="宋体" panose="02010600030101010101" pitchFamily="2" charset="-122"/>
                <a:cs typeface="Times New Roman" panose="02020603050405020304" pitchFamily="18" charset="0"/>
              </a:rPr>
              <a:t>两端时，若热敏电阻所在区域的温度降低，则热敏电阻的阻值增大，热敏电阻分得的电压增大，</a:t>
            </a:r>
            <a:r>
              <a:rPr lang="en-US" altLang="zh-CN" i="1">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0</a:t>
            </a:r>
            <a:r>
              <a:rPr lang="zh-CN" altLang="zh-CN">
                <a:latin typeface="Times New Roman" panose="02020603050405020304" pitchFamily="18" charset="0"/>
                <a:ea typeface="宋体" panose="02010600030101010101" pitchFamily="2" charset="-122"/>
                <a:cs typeface="Times New Roman" panose="02020603050405020304" pitchFamily="18" charset="0"/>
              </a:rPr>
              <a:t>两端的电压变小，电压表的示数变小，图</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符合要求</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959429" y="3068960"/>
            <a:ext cx="6288697" cy="2592288"/>
          </a:xfrm>
          <a:prstGeom prst="rect">
            <a:avLst/>
          </a:prstGeom>
        </p:spPr>
      </p:pic>
      <p:sp>
        <p:nvSpPr>
          <p:cNvPr id="10" name="矩形 9"/>
          <p:cNvSpPr/>
          <p:nvPr/>
        </p:nvSpPr>
        <p:spPr>
          <a:xfrm>
            <a:off x="5404425" y="5679549"/>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20</a:t>
            </a:r>
            <a:r>
              <a:rPr lang="zh-CN" altLang="zh-CN" sz="2400" b="0" dirty="0">
                <a:solidFill>
                  <a:srgbClr val="000000"/>
                </a:solidFill>
                <a:cs typeface="Times New Roman" panose="02020603050405020304" pitchFamily="18" charset="0"/>
              </a:rPr>
              <a:t>题）</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45465" y="746125"/>
            <a:ext cx="11120120" cy="1249045"/>
          </a:xfrm>
        </p:spPr>
        <p:txBody>
          <a:bodyPr>
            <a:noAutofit/>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如图所示的电路，闭合开关，能正确测量通过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的电流或其两端电压的是</a:t>
            </a: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96.jpg" descr="id:2147488970;FounderCES"/>
          <p:cNvPicPr/>
          <p:nvPr/>
        </p:nvPicPr>
        <p:blipFill>
          <a:blip r:embed="rId2"/>
          <a:stretch>
            <a:fillRect/>
          </a:stretch>
        </p:blipFill>
        <p:spPr>
          <a:xfrm>
            <a:off x="910630" y="2200356"/>
            <a:ext cx="1695126" cy="1621823"/>
          </a:xfrm>
          <a:prstGeom prst="rect">
            <a:avLst/>
          </a:prstGeom>
        </p:spPr>
      </p:pic>
      <p:pic>
        <p:nvPicPr>
          <p:cNvPr id="4" name="jj97.jpg" descr="id:2147488977;FounderCES"/>
          <p:cNvPicPr/>
          <p:nvPr/>
        </p:nvPicPr>
        <p:blipFill>
          <a:blip r:embed="rId3"/>
          <a:stretch>
            <a:fillRect/>
          </a:stretch>
        </p:blipFill>
        <p:spPr>
          <a:xfrm>
            <a:off x="3558241" y="2191467"/>
            <a:ext cx="1756975" cy="1626404"/>
          </a:xfrm>
          <a:prstGeom prst="rect">
            <a:avLst/>
          </a:prstGeom>
        </p:spPr>
      </p:pic>
      <p:pic>
        <p:nvPicPr>
          <p:cNvPr id="5" name="jj98.jpg" descr="id:2147488984;FounderCES"/>
          <p:cNvPicPr/>
          <p:nvPr/>
        </p:nvPicPr>
        <p:blipFill>
          <a:blip r:embed="rId4"/>
          <a:stretch>
            <a:fillRect/>
          </a:stretch>
        </p:blipFill>
        <p:spPr>
          <a:xfrm>
            <a:off x="6282420" y="2180013"/>
            <a:ext cx="1653893" cy="1637858"/>
          </a:xfrm>
          <a:prstGeom prst="rect">
            <a:avLst/>
          </a:prstGeom>
        </p:spPr>
      </p:pic>
      <p:pic>
        <p:nvPicPr>
          <p:cNvPr id="6" name="jj99.jpg" descr="id:2147488991;FounderCES"/>
          <p:cNvPicPr/>
          <p:nvPr/>
        </p:nvPicPr>
        <p:blipFill>
          <a:blip r:embed="rId5"/>
          <a:stretch>
            <a:fillRect/>
          </a:stretch>
        </p:blipFill>
        <p:spPr>
          <a:xfrm>
            <a:off x="8903517" y="2180013"/>
            <a:ext cx="1656184" cy="1626405"/>
          </a:xfrm>
          <a:prstGeom prst="rect">
            <a:avLst/>
          </a:prstGeom>
        </p:spPr>
      </p:pic>
      <p:sp>
        <p:nvSpPr>
          <p:cNvPr id="7" name="矩形 6"/>
          <p:cNvSpPr/>
          <p:nvPr/>
        </p:nvSpPr>
        <p:spPr>
          <a:xfrm>
            <a:off x="1558702" y="3933056"/>
            <a:ext cx="9145016" cy="646331"/>
          </a:xfrm>
          <a:prstGeom prst="rect">
            <a:avLst/>
          </a:prstGeom>
        </p:spPr>
        <p:txBody>
          <a:bodyPr wrap="square">
            <a:spAutoFit/>
          </a:bodyPr>
          <a:lstStyle/>
          <a:p>
            <a:pPr algn="just">
              <a:lnSpc>
                <a:spcPct val="150000"/>
              </a:lnSpc>
              <a:spcAft>
                <a:spcPts val="0"/>
              </a:spcAft>
              <a:tabLst>
                <a:tab pos="5941060" algn="l"/>
              </a:tabLst>
            </a:pPr>
            <a:r>
              <a:rPr lang="en-US" altLang="zh-CN" sz="2400" b="0">
                <a:solidFill>
                  <a:srgbClr val="000000"/>
                </a:solidFill>
                <a:cs typeface="Times New Roman" panose="02020603050405020304" pitchFamily="18" charset="0"/>
              </a:rPr>
              <a:t>A                                   B                              C                                D</a:t>
            </a:r>
            <a:endParaRPr lang="zh-CN" altLang="zh-CN" sz="2400" b="0">
              <a:solidFill>
                <a:srgbClr val="000000"/>
              </a:solidFill>
              <a:cs typeface="Times New Roman" panose="02020603050405020304" pitchFamily="18" charset="0"/>
            </a:endParaRPr>
          </a:p>
        </p:txBody>
      </p:sp>
      <p:sp>
        <p:nvSpPr>
          <p:cNvPr id="9" name="矩形 8"/>
          <p:cNvSpPr/>
          <p:nvPr/>
        </p:nvSpPr>
        <p:spPr>
          <a:xfrm>
            <a:off x="1022777" y="1423493"/>
            <a:ext cx="407484" cy="461665"/>
          </a:xfrm>
          <a:prstGeom prst="rect">
            <a:avLst/>
          </a:prstGeom>
        </p:spPr>
        <p:txBody>
          <a:bodyPr wrap="none">
            <a:spAutoFit/>
          </a:bodyPr>
          <a:lstStyle/>
          <a:p>
            <a:r>
              <a:rPr lang="en-US" altLang="zh-CN" sz="2400"/>
              <a:t>C</a:t>
            </a:r>
            <a:endParaRPr lang="zh-CN" altLang="en-US"/>
          </a:p>
        </p:txBody>
      </p:sp>
      <p:sp>
        <p:nvSpPr>
          <p:cNvPr id="10" name="内容占位符 1"/>
          <p:cNvSpPr txBox="1"/>
          <p:nvPr/>
        </p:nvSpPr>
        <p:spPr bwMode="auto">
          <a:xfrm>
            <a:off x="352282" y="4365104"/>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题图</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中电流表与灯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串联，电流从负接线柱流入，从正接线柱流出，不能正确测量灯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中的电流大小，</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错误；题图</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中电压表测量的是电源电压，且电压表正、负接线柱接反了，</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错误；由题图</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可知，电压表与</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并联，正、负接线柱接法正确，</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正确；题图</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中电流表并联接入电路中，接法错误，</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78100"/>
            <a:ext cx="11485848" cy="3116238"/>
          </a:xfrm>
        </p:spPr>
        <p:txBody>
          <a:bodyPr/>
          <a:lstStyle/>
          <a:p>
            <a:pPr hangingPunct="0">
              <a:spcAft>
                <a:spcPts val="0"/>
              </a:spcAft>
              <a:tabLst>
                <a:tab pos="594106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计算题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）如图所示的电路中，电表</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电流表或电</a:t>
            </a:r>
            <a:endPar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压表，如果</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的示数分别为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位是</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endPar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），问：</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）在电表</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中，哪个是电流表？哪个是电压表？</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168.jpg" descr="id:2147489250;FounderCES"/>
          <p:cNvPicPr/>
          <p:nvPr/>
        </p:nvPicPr>
        <p:blipFill>
          <a:blip r:embed="rId2"/>
          <a:stretch>
            <a:fillRect/>
          </a:stretch>
        </p:blipFill>
        <p:spPr>
          <a:xfrm>
            <a:off x="8773150" y="1642448"/>
            <a:ext cx="2928148" cy="2088232"/>
          </a:xfrm>
          <a:prstGeom prst="rect">
            <a:avLst/>
          </a:prstGeom>
        </p:spPr>
      </p:pic>
      <p:sp>
        <p:nvSpPr>
          <p:cNvPr id="4" name="矩形 3"/>
          <p:cNvSpPr/>
          <p:nvPr/>
        </p:nvSpPr>
        <p:spPr>
          <a:xfrm>
            <a:off x="9375449" y="380268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21</a:t>
            </a:r>
            <a:r>
              <a:rPr lang="zh-CN" altLang="zh-CN" sz="2400" b="0">
                <a:solidFill>
                  <a:srgbClr val="000000"/>
                </a:solidFill>
                <a:cs typeface="Times New Roman" panose="02020603050405020304" pitchFamily="18" charset="0"/>
              </a:rPr>
              <a:t>题）</a:t>
            </a:r>
          </a:p>
        </p:txBody>
      </p:sp>
      <p:sp>
        <p:nvSpPr>
          <p:cNvPr id="6" name="矩形 5"/>
          <p:cNvSpPr/>
          <p:nvPr/>
        </p:nvSpPr>
        <p:spPr>
          <a:xfrm>
            <a:off x="360854" y="3798079"/>
            <a:ext cx="5149167" cy="576248"/>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电表</a:t>
            </a:r>
            <a:r>
              <a:rPr lang="en-US" altLang="zh-CN" sz="2400" i="1">
                <a:cs typeface="Times New Roman" panose="02020603050405020304" pitchFamily="18" charset="0"/>
              </a:rPr>
              <a:t>B</a:t>
            </a:r>
            <a:r>
              <a:rPr lang="zh-CN" altLang="zh-CN" sz="2400">
                <a:cs typeface="Times New Roman" panose="02020603050405020304" pitchFamily="18" charset="0"/>
              </a:rPr>
              <a:t>、</a:t>
            </a:r>
            <a:r>
              <a:rPr lang="en-US" altLang="zh-CN" sz="2400" i="1">
                <a:cs typeface="Times New Roman" panose="02020603050405020304" pitchFamily="18" charset="0"/>
              </a:rPr>
              <a:t>D</a:t>
            </a:r>
            <a:r>
              <a:rPr lang="zh-CN" altLang="zh-CN" sz="2400">
                <a:cs typeface="Times New Roman" panose="02020603050405020304" pitchFamily="18" charset="0"/>
              </a:rPr>
              <a:t>为电流表，电表</a:t>
            </a:r>
            <a:r>
              <a:rPr lang="en-US" altLang="zh-CN" sz="2400" i="1">
                <a:cs typeface="Times New Roman" panose="02020603050405020304" pitchFamily="18" charset="0"/>
              </a:rPr>
              <a:t>C</a:t>
            </a:r>
            <a:r>
              <a:rPr lang="zh-CN" altLang="zh-CN" sz="2400">
                <a:cs typeface="Times New Roman" panose="02020603050405020304" pitchFamily="18" charset="0"/>
              </a:rPr>
              <a:t>为电压表</a:t>
            </a:r>
            <a:endParaRPr lang="zh-CN" altLang="zh-CN" sz="900">
              <a:solidFill>
                <a:srgbClr val="000000"/>
              </a:solidFill>
              <a:cs typeface="Times New Roman" panose="02020603050405020304" pitchFamily="18" charset="0"/>
            </a:endParaRPr>
          </a:p>
        </p:txBody>
      </p:sp>
      <p:sp>
        <p:nvSpPr>
          <p:cNvPr id="7" name="内容占位符 1"/>
          <p:cNvSpPr txBox="1"/>
          <p:nvPr/>
        </p:nvSpPr>
        <p:spPr bwMode="auto">
          <a:xfrm>
            <a:off x="360854" y="433704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分析题中的电路图可知，电表</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latin typeface="Times New Roman" panose="02020603050405020304" pitchFamily="18" charset="0"/>
                <a:ea typeface="宋体" panose="02010600030101010101" pitchFamily="2" charset="-122"/>
                <a:cs typeface="Times New Roman" panose="02020603050405020304" pitchFamily="18" charset="0"/>
              </a:rPr>
              <a:t>与电源</a:t>
            </a:r>
            <a:r>
              <a:rPr lang="zh-CN" altLang="zh-CN" spc="-100" dirty="0">
                <a:latin typeface="Times New Roman" panose="02020603050405020304" pitchFamily="18" charset="0"/>
                <a:ea typeface="宋体" panose="02010600030101010101" pitchFamily="2" charset="-122"/>
                <a:cs typeface="Times New Roman" panose="02020603050405020304" pitchFamily="18" charset="0"/>
              </a:rPr>
              <a:t>串联，所以</a:t>
            </a:r>
            <a:r>
              <a:rPr lang="en-US" altLang="zh-CN" i="1" spc="-100" dirty="0">
                <a:latin typeface="Times New Roman" panose="02020603050405020304" pitchFamily="18" charset="0"/>
                <a:ea typeface="宋体" panose="02010600030101010101" pitchFamily="2" charset="-122"/>
                <a:cs typeface="Times New Roman" panose="02020603050405020304" pitchFamily="18" charset="0"/>
              </a:rPr>
              <a:t>B</a:t>
            </a:r>
            <a:r>
              <a:rPr lang="zh-CN" altLang="zh-CN" spc="-100" dirty="0">
                <a:latin typeface="Times New Roman" panose="02020603050405020304" pitchFamily="18" charset="0"/>
                <a:ea typeface="宋体" panose="02010600030101010101" pitchFamily="2" charset="-122"/>
                <a:cs typeface="Times New Roman" panose="02020603050405020304" pitchFamily="18" charset="0"/>
              </a:rPr>
              <a:t>为</a:t>
            </a:r>
            <a:r>
              <a:rPr lang="zh-CN" altLang="zh-CN" dirty="0">
                <a:latin typeface="Times New Roman" panose="02020603050405020304" pitchFamily="18" charset="0"/>
                <a:ea typeface="宋体" panose="02010600030101010101" pitchFamily="2" charset="-122"/>
                <a:cs typeface="Times New Roman" panose="02020603050405020304" pitchFamily="18" charset="0"/>
              </a:rPr>
              <a:t>电流表；电表</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latin typeface="Times New Roman" panose="02020603050405020304" pitchFamily="18" charset="0"/>
                <a:ea typeface="宋体" panose="02010600030101010101" pitchFamily="2" charset="-122"/>
                <a:cs typeface="Times New Roman" panose="02020603050405020304" pitchFamily="18" charset="0"/>
              </a:rPr>
              <a:t>与灯泡</a:t>
            </a:r>
            <a:r>
              <a:rPr lang="en-US" altLang="zh-CN" dirty="0">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latin typeface="Times New Roman" panose="02020603050405020304" pitchFamily="18" charset="0"/>
                <a:ea typeface="宋体" panose="02010600030101010101" pitchFamily="2" charset="-122"/>
                <a:cs typeface="Times New Roman" panose="02020603050405020304" pitchFamily="18" charset="0"/>
              </a:rPr>
              <a:t>串联，故</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latin typeface="Times New Roman" panose="02020603050405020304" pitchFamily="18" charset="0"/>
                <a:ea typeface="宋体" panose="02010600030101010101" pitchFamily="2" charset="-122"/>
                <a:cs typeface="Times New Roman" panose="02020603050405020304" pitchFamily="18" charset="0"/>
              </a:rPr>
              <a:t>也是电流表；电表</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latin typeface="Times New Roman" panose="02020603050405020304" pitchFamily="18" charset="0"/>
                <a:ea typeface="宋体" panose="02010600030101010101" pitchFamily="2" charset="-122"/>
                <a:cs typeface="Times New Roman" panose="02020603050405020304" pitchFamily="18" charset="0"/>
              </a:rPr>
              <a:t>与灯泡</a:t>
            </a:r>
            <a:r>
              <a:rPr lang="en-US" altLang="zh-CN" dirty="0">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latin typeface="Times New Roman" panose="02020603050405020304" pitchFamily="18" charset="0"/>
                <a:ea typeface="宋体" panose="02010600030101010101" pitchFamily="2" charset="-122"/>
                <a:cs typeface="Times New Roman" panose="02020603050405020304" pitchFamily="18" charset="0"/>
              </a:rPr>
              <a:t>并联，所以</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latin typeface="Times New Roman" panose="02020603050405020304" pitchFamily="18" charset="0"/>
                <a:ea typeface="宋体" panose="02010600030101010101" pitchFamily="2" charset="-122"/>
                <a:cs typeface="Times New Roman" panose="02020603050405020304" pitchFamily="18" charset="0"/>
              </a:rPr>
              <a:t>为电压表</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6034"/>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两端的电压各是多少？</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w168.jpg" descr="id:2147489250;FounderCES"/>
          <p:cNvPicPr/>
          <p:nvPr/>
        </p:nvPicPr>
        <p:blipFill>
          <a:blip r:embed="rId2"/>
          <a:stretch>
            <a:fillRect/>
          </a:stretch>
        </p:blipFill>
        <p:spPr>
          <a:xfrm>
            <a:off x="4799062" y="1673226"/>
            <a:ext cx="2928148" cy="2088232"/>
          </a:xfrm>
          <a:prstGeom prst="rect">
            <a:avLst/>
          </a:prstGeom>
        </p:spPr>
      </p:pic>
      <p:sp>
        <p:nvSpPr>
          <p:cNvPr id="5" name="矩形 4"/>
          <p:cNvSpPr/>
          <p:nvPr/>
        </p:nvSpPr>
        <p:spPr>
          <a:xfrm>
            <a:off x="5401361" y="3833466"/>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21</a:t>
            </a:r>
            <a:r>
              <a:rPr lang="zh-CN" altLang="zh-CN" sz="2400" b="0">
                <a:solidFill>
                  <a:srgbClr val="000000"/>
                </a:solidFill>
                <a:cs typeface="Times New Roman" panose="02020603050405020304" pitchFamily="18" charset="0"/>
              </a:rPr>
              <a:t>题）</a:t>
            </a:r>
          </a:p>
        </p:txBody>
      </p:sp>
      <p:sp>
        <p:nvSpPr>
          <p:cNvPr id="7" name="矩形 6"/>
          <p:cNvSpPr/>
          <p:nvPr/>
        </p:nvSpPr>
        <p:spPr>
          <a:xfrm>
            <a:off x="334500" y="4242970"/>
            <a:ext cx="2161233" cy="461665"/>
          </a:xfrm>
          <a:prstGeom prst="rect">
            <a:avLst/>
          </a:prstGeom>
        </p:spPr>
        <p:txBody>
          <a:bodyPr wrap="none">
            <a:spAutoFit/>
          </a:bodyPr>
          <a:lstStyle/>
          <a:p>
            <a:r>
              <a:rPr lang="en-US" altLang="zh-CN" sz="2400"/>
              <a:t>2.5 V</a:t>
            </a:r>
            <a:r>
              <a:rPr lang="zh-CN" altLang="zh-CN" sz="2400">
                <a:cs typeface="Times New Roman" panose="02020603050405020304" pitchFamily="18" charset="0"/>
              </a:rPr>
              <a:t>　</a:t>
            </a:r>
            <a:r>
              <a:rPr lang="en-US" altLang="zh-CN" sz="2400"/>
              <a:t>2.5 V</a:t>
            </a:r>
            <a:r>
              <a:rPr lang="zh-CN" altLang="zh-CN" sz="2400">
                <a:cs typeface="Times New Roman" panose="02020603050405020304" pitchFamily="18" charset="0"/>
              </a:rPr>
              <a:t>　</a:t>
            </a:r>
            <a:endParaRPr lang="zh-CN" altLang="en-US"/>
          </a:p>
        </p:txBody>
      </p:sp>
      <p:sp>
        <p:nvSpPr>
          <p:cNvPr id="8" name="内容占位符 1"/>
          <p:cNvSpPr txBox="1"/>
          <p:nvPr/>
        </p:nvSpPr>
        <p:spPr bwMode="auto">
          <a:xfrm>
            <a:off x="333960" y="467501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根据并联电路的电压规律可知，</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并联，故灯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两端的电压为</a:t>
            </a:r>
            <a:r>
              <a:rPr lang="en-US" altLang="zh-CN" i="1">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2.5 V.</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lvl="0"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的电流各是多少？</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168.jpg" descr="id:2147489250;FounderCES"/>
          <p:cNvPicPr/>
          <p:nvPr/>
        </p:nvPicPr>
        <p:blipFill>
          <a:blip r:embed="rId2"/>
          <a:stretch>
            <a:fillRect/>
          </a:stretch>
        </p:blipFill>
        <p:spPr>
          <a:xfrm>
            <a:off x="4631132" y="1368064"/>
            <a:ext cx="2928148" cy="2088232"/>
          </a:xfrm>
          <a:prstGeom prst="rect">
            <a:avLst/>
          </a:prstGeom>
        </p:spPr>
      </p:pic>
      <p:sp>
        <p:nvSpPr>
          <p:cNvPr id="4" name="矩形 3"/>
          <p:cNvSpPr/>
          <p:nvPr/>
        </p:nvSpPr>
        <p:spPr>
          <a:xfrm>
            <a:off x="5233431" y="3528304"/>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21</a:t>
            </a:r>
            <a:r>
              <a:rPr lang="zh-CN" altLang="zh-CN" sz="2400" b="0">
                <a:solidFill>
                  <a:srgbClr val="000000"/>
                </a:solidFill>
                <a:cs typeface="Times New Roman" panose="02020603050405020304" pitchFamily="18" charset="0"/>
              </a:rPr>
              <a:t>题）</a:t>
            </a:r>
          </a:p>
        </p:txBody>
      </p:sp>
      <p:sp>
        <p:nvSpPr>
          <p:cNvPr id="6" name="矩形 5"/>
          <p:cNvSpPr/>
          <p:nvPr/>
        </p:nvSpPr>
        <p:spPr>
          <a:xfrm>
            <a:off x="360854" y="3717032"/>
            <a:ext cx="1829027" cy="576248"/>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0.7 A</a:t>
            </a:r>
            <a:r>
              <a:rPr lang="zh-CN" altLang="zh-CN" sz="2400">
                <a:cs typeface="Times New Roman" panose="02020603050405020304" pitchFamily="18" charset="0"/>
              </a:rPr>
              <a:t>　</a:t>
            </a:r>
            <a:r>
              <a:rPr lang="en-US" altLang="zh-CN" sz="2400">
                <a:cs typeface="Times New Roman" panose="02020603050405020304" pitchFamily="18" charset="0"/>
              </a:rPr>
              <a:t>0.9 A</a:t>
            </a:r>
            <a:endParaRPr lang="zh-CN" altLang="zh-CN" sz="900">
              <a:solidFill>
                <a:srgbClr val="000000"/>
              </a:solidFill>
              <a:cs typeface="Times New Roman" panose="02020603050405020304" pitchFamily="18" charset="0"/>
            </a:endParaRPr>
          </a:p>
        </p:txBody>
      </p:sp>
      <p:sp>
        <p:nvSpPr>
          <p:cNvPr id="7" name="内容占位符 1"/>
          <p:cNvSpPr txBox="1"/>
          <p:nvPr/>
        </p:nvSpPr>
        <p:spPr bwMode="auto">
          <a:xfrm>
            <a:off x="352281" y="426503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i="1">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测干路中的电流，并且</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1.6 A</a:t>
            </a:r>
            <a:r>
              <a:rPr lang="zh-CN" altLang="zh-CN">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i="1">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测</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中电流，故通过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的电流是</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0.7 A.</a:t>
            </a:r>
            <a:r>
              <a:rPr lang="zh-CN" altLang="zh-CN">
                <a:latin typeface="Times New Roman" panose="02020603050405020304" pitchFamily="18" charset="0"/>
                <a:ea typeface="宋体" panose="02010600030101010101" pitchFamily="2" charset="-122"/>
                <a:cs typeface="Times New Roman" panose="02020603050405020304" pitchFamily="18" charset="0"/>
              </a:rPr>
              <a:t>根据并联电路电流特点，通过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的电流为</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1.6 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0.7 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0.9 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78100"/>
            <a:ext cx="11485848" cy="2238241"/>
          </a:xfrm>
        </p:spPr>
        <p:txBody>
          <a:bodyPr/>
          <a:lstStyle/>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安徽合肥期中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）如图所示，电源由三节新干</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电池串联组成，电源电压保持不变</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lvl="0"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闭合时，电压表示数是多少（</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简要说明</a:t>
            </a:r>
            <a:endPar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lvl="0" hangingPunct="0">
              <a:spcAft>
                <a:spcPts val="0"/>
              </a:spcAft>
              <a:tabLst>
                <a:tab pos="5941060"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理由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45.jpg" descr="id:2147489257;FounderCES"/>
          <p:cNvPicPr/>
          <p:nvPr/>
        </p:nvPicPr>
        <p:blipFill>
          <a:blip r:embed="rId2"/>
          <a:stretch>
            <a:fillRect/>
          </a:stretch>
        </p:blipFill>
        <p:spPr>
          <a:xfrm>
            <a:off x="9038390" y="1025440"/>
            <a:ext cx="2808312" cy="2288254"/>
          </a:xfrm>
          <a:prstGeom prst="rect">
            <a:avLst/>
          </a:prstGeom>
        </p:spPr>
      </p:pic>
      <p:sp>
        <p:nvSpPr>
          <p:cNvPr id="4" name="矩形 3"/>
          <p:cNvSpPr/>
          <p:nvPr/>
        </p:nvSpPr>
        <p:spPr>
          <a:xfrm>
            <a:off x="9767614" y="3256114"/>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22</a:t>
            </a:r>
            <a:r>
              <a:rPr lang="zh-CN" altLang="zh-CN" sz="2400" b="0">
                <a:solidFill>
                  <a:srgbClr val="000000"/>
                </a:solidFill>
                <a:cs typeface="Times New Roman" panose="02020603050405020304" pitchFamily="18" charset="0"/>
              </a:rPr>
              <a:t>题）</a:t>
            </a:r>
          </a:p>
        </p:txBody>
      </p:sp>
      <p:sp>
        <p:nvSpPr>
          <p:cNvPr id="6" name="矩形 5"/>
          <p:cNvSpPr/>
          <p:nvPr/>
        </p:nvSpPr>
        <p:spPr>
          <a:xfrm>
            <a:off x="343711" y="3299315"/>
            <a:ext cx="2691130" cy="460375"/>
          </a:xfrm>
          <a:prstGeom prst="rect">
            <a:avLst/>
          </a:prstGeom>
        </p:spPr>
        <p:txBody>
          <a:bodyPr wrap="none">
            <a:spAutoFit/>
          </a:bodyPr>
          <a:lstStyle/>
          <a:p>
            <a:pPr algn="l"/>
            <a:r>
              <a:rPr lang="en-US" altLang="zh-CN" sz="2400" dirty="0">
                <a:cs typeface="Times New Roman" panose="02020603050405020304" pitchFamily="18" charset="0"/>
                <a:sym typeface="+mn-ea"/>
              </a:rPr>
              <a:t>4.5 V</a:t>
            </a:r>
            <a:r>
              <a:rPr lang="zh-CN" altLang="en-US" sz="2400" dirty="0">
                <a:cs typeface="Times New Roman" panose="02020603050405020304" pitchFamily="18" charset="0"/>
                <a:sym typeface="+mn-ea"/>
              </a:rPr>
              <a:t>，理由</a:t>
            </a:r>
            <a:r>
              <a:rPr lang="zh-CN" altLang="zh-CN" sz="2400">
                <a:cs typeface="Times New Roman" panose="02020603050405020304" pitchFamily="18" charset="0"/>
              </a:rPr>
              <a:t>见解析</a:t>
            </a:r>
            <a:endParaRPr lang="zh-CN" altLang="en-US"/>
          </a:p>
        </p:txBody>
      </p:sp>
      <p:sp>
        <p:nvSpPr>
          <p:cNvPr id="7" name="内容占位符 1"/>
          <p:cNvSpPr txBox="1"/>
          <p:nvPr/>
        </p:nvSpPr>
        <p:spPr bwMode="auto">
          <a:xfrm>
            <a:off x="343711" y="376098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当</a:t>
            </a:r>
            <a:r>
              <a:rPr lang="en-US" altLang="zh-CN" dirty="0">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latin typeface="Times New Roman" panose="02020603050405020304" pitchFamily="18" charset="0"/>
                <a:ea typeface="宋体" panose="02010600030101010101" pitchFamily="2" charset="-122"/>
                <a:cs typeface="Times New Roman" panose="02020603050405020304" pitchFamily="18" charset="0"/>
              </a:rPr>
              <a:t>断开，</a:t>
            </a:r>
            <a:r>
              <a:rPr lang="en-US" altLang="zh-CN" dirty="0">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latin typeface="Times New Roman" panose="02020603050405020304" pitchFamily="18" charset="0"/>
                <a:ea typeface="宋体" panose="02010600030101010101" pitchFamily="2" charset="-122"/>
                <a:cs typeface="Times New Roman" panose="02020603050405020304" pitchFamily="18" charset="0"/>
              </a:rPr>
              <a:t>闭合时，电路为</a:t>
            </a:r>
            <a:r>
              <a:rPr lang="en-US" altLang="zh-CN" dirty="0">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latin typeface="Times New Roman" panose="02020603050405020304" pitchFamily="18" charset="0"/>
                <a:ea typeface="宋体" panose="02010600030101010101" pitchFamily="2" charset="-122"/>
                <a:cs typeface="Times New Roman" panose="02020603050405020304" pitchFamily="18" charset="0"/>
              </a:rPr>
              <a:t>的简单电路，电压表测的是电源电压，由于电源由三节新干电池串联组成，则电源电压为</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latin typeface="宋体" panose="02010600030101010101" pitchFamily="2" charset="-122"/>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1.5 V</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4.5 V</a:t>
            </a:r>
            <a:r>
              <a:rPr lang="zh-CN" altLang="zh-CN" dirty="0">
                <a:latin typeface="Times New Roman" panose="02020603050405020304" pitchFamily="18" charset="0"/>
                <a:ea typeface="宋体" panose="02010600030101010101" pitchFamily="2" charset="-122"/>
                <a:cs typeface="Times New Roman" panose="02020603050405020304" pitchFamily="18" charset="0"/>
              </a:rPr>
              <a:t>，所以，此时电压表示数是</a:t>
            </a:r>
            <a:r>
              <a:rPr lang="en-US" altLang="zh-CN" dirty="0">
                <a:latin typeface="Times New Roman" panose="02020603050405020304" pitchFamily="18" charset="0"/>
                <a:ea typeface="宋体" panose="02010600030101010101" pitchFamily="2" charset="-122"/>
                <a:cs typeface="Times New Roman" panose="02020603050405020304" pitchFamily="18" charset="0"/>
              </a:rPr>
              <a:t>4.5 V.</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闭合时，电压表示数为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两端的电压是多少？</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445.jpg" descr="id:2147489257;FounderCES"/>
          <p:cNvPicPr/>
          <p:nvPr/>
        </p:nvPicPr>
        <p:blipFill>
          <a:blip r:embed="rId2"/>
          <a:stretch>
            <a:fillRect/>
          </a:stretch>
        </p:blipFill>
        <p:spPr>
          <a:xfrm>
            <a:off x="4583038" y="1412776"/>
            <a:ext cx="2808312" cy="2288254"/>
          </a:xfrm>
          <a:prstGeom prst="rect">
            <a:avLst/>
          </a:prstGeom>
        </p:spPr>
      </p:pic>
      <p:sp>
        <p:nvSpPr>
          <p:cNvPr id="5" name="矩形 4"/>
          <p:cNvSpPr/>
          <p:nvPr/>
        </p:nvSpPr>
        <p:spPr>
          <a:xfrm>
            <a:off x="5312262" y="364345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22</a:t>
            </a:r>
            <a:r>
              <a:rPr lang="zh-CN" altLang="zh-CN" sz="2400" b="0">
                <a:solidFill>
                  <a:srgbClr val="000000"/>
                </a:solidFill>
                <a:cs typeface="Times New Roman" panose="02020603050405020304" pitchFamily="18" charset="0"/>
              </a:rPr>
              <a:t>题）</a:t>
            </a:r>
          </a:p>
        </p:txBody>
      </p:sp>
      <p:sp>
        <p:nvSpPr>
          <p:cNvPr id="7" name="矩形 6"/>
          <p:cNvSpPr/>
          <p:nvPr/>
        </p:nvSpPr>
        <p:spPr>
          <a:xfrm>
            <a:off x="262558" y="4219698"/>
            <a:ext cx="1930400" cy="461665"/>
          </a:xfrm>
          <a:prstGeom prst="rect">
            <a:avLst/>
          </a:prstGeom>
        </p:spPr>
        <p:txBody>
          <a:bodyPr wrap="none">
            <a:spAutoFit/>
          </a:bodyPr>
          <a:lstStyle/>
          <a:p>
            <a:r>
              <a:rPr lang="en-US" altLang="zh-CN" sz="2400"/>
              <a:t>3 V</a:t>
            </a:r>
            <a:r>
              <a:rPr lang="zh-CN" altLang="zh-CN" sz="2400">
                <a:cs typeface="Times New Roman" panose="02020603050405020304" pitchFamily="18" charset="0"/>
              </a:rPr>
              <a:t>　</a:t>
            </a:r>
            <a:r>
              <a:rPr lang="en-US" altLang="zh-CN" sz="2400"/>
              <a:t>1.5 V</a:t>
            </a:r>
            <a:r>
              <a:rPr lang="zh-CN" altLang="zh-CN" sz="2400">
                <a:cs typeface="Times New Roman" panose="02020603050405020304" pitchFamily="18" charset="0"/>
              </a:rPr>
              <a:t>　</a:t>
            </a:r>
            <a:endParaRPr lang="zh-CN" altLang="en-US"/>
          </a:p>
        </p:txBody>
      </p:sp>
      <p:sp>
        <p:nvSpPr>
          <p:cNvPr id="8" name="内容占位符 1"/>
          <p:cNvSpPr txBox="1"/>
          <p:nvPr/>
        </p:nvSpPr>
        <p:spPr bwMode="auto">
          <a:xfrm>
            <a:off x="352282" y="465313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当</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3</a:t>
            </a:r>
            <a:r>
              <a:rPr lang="zh-CN" altLang="zh-CN">
                <a:latin typeface="Times New Roman" panose="02020603050405020304" pitchFamily="18" charset="0"/>
                <a:ea typeface="宋体" panose="02010600030101010101" pitchFamily="2" charset="-122"/>
                <a:cs typeface="Times New Roman" panose="02020603050405020304" pitchFamily="18" charset="0"/>
              </a:rPr>
              <a:t>断开，</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闭合时，两灯泡串联，电压表测</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两端的电压，此时电压表示数为</a:t>
            </a:r>
            <a:r>
              <a:rPr lang="en-US" altLang="zh-CN">
                <a:latin typeface="Times New Roman" panose="02020603050405020304" pitchFamily="18" charset="0"/>
                <a:ea typeface="宋体" panose="02010600030101010101" pitchFamily="2" charset="-122"/>
                <a:cs typeface="Times New Roman" panose="02020603050405020304" pitchFamily="18" charset="0"/>
              </a:rPr>
              <a:t>1.5 V</a:t>
            </a:r>
            <a:r>
              <a:rPr lang="zh-CN" altLang="zh-CN">
                <a:latin typeface="Times New Roman" panose="02020603050405020304" pitchFamily="18" charset="0"/>
                <a:ea typeface="宋体" panose="02010600030101010101" pitchFamily="2" charset="-122"/>
                <a:cs typeface="Times New Roman" panose="02020603050405020304" pitchFamily="18" charset="0"/>
              </a:rPr>
              <a:t>，则</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两端的电压为</a:t>
            </a:r>
            <a:r>
              <a:rPr lang="en-US" altLang="zh-CN" i="1">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1.5 V</a:t>
            </a:r>
            <a:r>
              <a:rPr lang="zh-CN" altLang="zh-CN">
                <a:latin typeface="Times New Roman" panose="02020603050405020304" pitchFamily="18" charset="0"/>
                <a:ea typeface="宋体" panose="02010600030101010101" pitchFamily="2" charset="-122"/>
                <a:cs typeface="Times New Roman" panose="02020603050405020304" pitchFamily="18" charset="0"/>
              </a:rPr>
              <a:t>，根据串联电路电压的规律，则</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两端的电压为</a:t>
            </a:r>
            <a:r>
              <a:rPr lang="en-US" altLang="zh-CN" i="1">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U</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4.5 V</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1.5 V</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3 V.</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lvl="0"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断开时，电流表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的示数分别为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的电流是多少？</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45.jpg" descr="id:2147489257;FounderCES"/>
          <p:cNvPicPr/>
          <p:nvPr/>
        </p:nvPicPr>
        <p:blipFill>
          <a:blip r:embed="rId2"/>
          <a:stretch>
            <a:fillRect/>
          </a:stretch>
        </p:blipFill>
        <p:spPr>
          <a:xfrm>
            <a:off x="4511030" y="1916832"/>
            <a:ext cx="2808312" cy="2288254"/>
          </a:xfrm>
          <a:prstGeom prst="rect">
            <a:avLst/>
          </a:prstGeom>
        </p:spPr>
      </p:pic>
      <p:sp>
        <p:nvSpPr>
          <p:cNvPr id="4" name="矩形 3"/>
          <p:cNvSpPr/>
          <p:nvPr/>
        </p:nvSpPr>
        <p:spPr>
          <a:xfrm>
            <a:off x="5240254" y="4147506"/>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22</a:t>
            </a:r>
            <a:r>
              <a:rPr lang="zh-CN" altLang="zh-CN" sz="2400" b="0">
                <a:solidFill>
                  <a:srgbClr val="000000"/>
                </a:solidFill>
                <a:cs typeface="Times New Roman" panose="02020603050405020304" pitchFamily="18" charset="0"/>
              </a:rPr>
              <a:t>题）</a:t>
            </a:r>
          </a:p>
        </p:txBody>
      </p:sp>
      <p:sp>
        <p:nvSpPr>
          <p:cNvPr id="6" name="矩形 5"/>
          <p:cNvSpPr/>
          <p:nvPr/>
        </p:nvSpPr>
        <p:spPr>
          <a:xfrm>
            <a:off x="360854" y="4405387"/>
            <a:ext cx="1829027" cy="576248"/>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0.2 A</a:t>
            </a:r>
            <a:r>
              <a:rPr lang="zh-CN" altLang="zh-CN" sz="2400">
                <a:cs typeface="Times New Roman" panose="02020603050405020304" pitchFamily="18" charset="0"/>
              </a:rPr>
              <a:t>　</a:t>
            </a:r>
            <a:r>
              <a:rPr lang="en-US" altLang="zh-CN" sz="2400">
                <a:cs typeface="Times New Roman" panose="02020603050405020304" pitchFamily="18" charset="0"/>
              </a:rPr>
              <a:t>0.4 A</a:t>
            </a:r>
            <a:endParaRPr lang="zh-CN" altLang="zh-CN" sz="900">
              <a:solidFill>
                <a:srgbClr val="000000"/>
              </a:solidFill>
              <a:cs typeface="Times New Roman" panose="02020603050405020304" pitchFamily="18" charset="0"/>
            </a:endParaRPr>
          </a:p>
        </p:txBody>
      </p:sp>
      <p:sp>
        <p:nvSpPr>
          <p:cNvPr id="7" name="内容占位符 1"/>
          <p:cNvSpPr txBox="1"/>
          <p:nvPr/>
        </p:nvSpPr>
        <p:spPr bwMode="auto">
          <a:xfrm>
            <a:off x="262558" y="494116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当</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3</a:t>
            </a:r>
            <a:r>
              <a:rPr lang="zh-CN" altLang="zh-CN">
                <a:latin typeface="Times New Roman" panose="02020603050405020304" pitchFamily="18" charset="0"/>
                <a:ea typeface="宋体" panose="02010600030101010101" pitchFamily="2" charset="-122"/>
                <a:cs typeface="Times New Roman" panose="02020603050405020304" pitchFamily="18" charset="0"/>
              </a:rPr>
              <a:t>闭合，</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断开时，两灯泡并联，电流表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测干路电流，电流表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测通过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的电流；则通过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的电流为</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0.2 A</a:t>
            </a:r>
            <a:r>
              <a:rPr lang="zh-CN" altLang="zh-CN">
                <a:latin typeface="Times New Roman" panose="02020603050405020304" pitchFamily="18" charset="0"/>
                <a:ea typeface="宋体" panose="02010600030101010101" pitchFamily="2" charset="-122"/>
                <a:cs typeface="Times New Roman" panose="02020603050405020304" pitchFamily="18" charset="0"/>
              </a:rPr>
              <a:t>，根据并联电路电流的规律可得，通过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的电流为</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0.6 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0.2 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0.4 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3416320"/>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如图所示，电源电压保持不变，开关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闭合后，两盏完全相同的白炽灯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都能正常工作，下列说法正确的是（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甲表是电流表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两灯串联</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甲表是电压表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两灯并联</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甲、乙两表示数之比是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甲、乙两表示数之比是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00.jpg" descr="id:2147488998;FounderCES"/>
          <p:cNvPicPr/>
          <p:nvPr/>
        </p:nvPicPr>
        <p:blipFill>
          <a:blip r:embed="rId2"/>
          <a:stretch>
            <a:fillRect/>
          </a:stretch>
        </p:blipFill>
        <p:spPr>
          <a:xfrm>
            <a:off x="7391350" y="1344633"/>
            <a:ext cx="2145724" cy="2165519"/>
          </a:xfrm>
          <a:prstGeom prst="rect">
            <a:avLst/>
          </a:prstGeom>
        </p:spPr>
      </p:pic>
      <p:sp>
        <p:nvSpPr>
          <p:cNvPr id="4" name="矩形 3"/>
          <p:cNvSpPr/>
          <p:nvPr/>
        </p:nvSpPr>
        <p:spPr>
          <a:xfrm>
            <a:off x="7679382" y="3406089"/>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p>
        </p:txBody>
      </p:sp>
      <p:sp>
        <p:nvSpPr>
          <p:cNvPr id="6" name="矩形 5"/>
          <p:cNvSpPr/>
          <p:nvPr/>
        </p:nvSpPr>
        <p:spPr>
          <a:xfrm>
            <a:off x="4864550" y="1272535"/>
            <a:ext cx="407484" cy="461665"/>
          </a:xfrm>
          <a:prstGeom prst="rect">
            <a:avLst/>
          </a:prstGeom>
        </p:spPr>
        <p:txBody>
          <a:bodyPr wrap="none">
            <a:spAutoFit/>
          </a:bodyPr>
          <a:lstStyle/>
          <a:p>
            <a:r>
              <a:rPr lang="en-US" altLang="zh-CN" sz="2400"/>
              <a:t>D</a:t>
            </a:r>
            <a:endParaRPr lang="zh-CN" altLang="en-US"/>
          </a:p>
        </p:txBody>
      </p:sp>
      <p:sp>
        <p:nvSpPr>
          <p:cNvPr id="7" name="内容占位符 1"/>
          <p:cNvSpPr txBox="1"/>
          <p:nvPr/>
        </p:nvSpPr>
        <p:spPr bwMode="auto">
          <a:xfrm>
            <a:off x="343711" y="3852948"/>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由题图可知，开关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zh-CN" altLang="zh-CN">
                <a:latin typeface="Times New Roman" panose="02020603050405020304" pitchFamily="18" charset="0"/>
                <a:ea typeface="宋体" panose="02010600030101010101" pitchFamily="2" charset="-122"/>
                <a:cs typeface="Times New Roman" panose="02020603050405020304" pitchFamily="18" charset="0"/>
              </a:rPr>
              <a:t>闭合后，如果乙为电流表，则会形成电源短路，若甲为电流表，则</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被短路，因此甲、乙都为电压表，此时灯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串联连接，电压表甲测量</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两端的电压，电压表乙测量电源电压，故</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错误；因为串联电路两端电压等于各部分电压之和，且两个灯泡相同，所以每个灯泡两端的电压相同，则甲、乙两表示数之比是</a:t>
            </a:r>
            <a:r>
              <a:rPr lang="en-US" altLang="zh-CN">
                <a:latin typeface="Times New Roman" panose="02020603050405020304" pitchFamily="18" charset="0"/>
                <a:ea typeface="宋体" panose="02010600030101010101" pitchFamily="2" charset="-122"/>
                <a:cs typeface="Times New Roman" panose="02020603050405020304" pitchFamily="18" charset="0"/>
              </a:rPr>
              <a:t>1</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，故</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正确</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34504"/>
            <a:ext cx="11485848" cy="3970318"/>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河北邯郸临漳县期末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）如图所示，电源电压恒定，当只闭合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均发光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断开时，电压表的示数为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断开时，电压表的示数为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，则下列选项正确的是（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电压表只能测量电源电压</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35.jpg" descr="id:2147489005;FounderCES"/>
          <p:cNvPicPr/>
          <p:nvPr/>
        </p:nvPicPr>
        <p:blipFill>
          <a:blip r:embed="rId2"/>
          <a:stretch>
            <a:fillRect/>
          </a:stretch>
        </p:blipFill>
        <p:spPr>
          <a:xfrm>
            <a:off x="8903518" y="1858513"/>
            <a:ext cx="1984737" cy="2362575"/>
          </a:xfrm>
          <a:prstGeom prst="rect">
            <a:avLst/>
          </a:prstGeom>
        </p:spPr>
      </p:pic>
      <p:sp>
        <p:nvSpPr>
          <p:cNvPr id="4" name="矩形 3"/>
          <p:cNvSpPr/>
          <p:nvPr/>
        </p:nvSpPr>
        <p:spPr>
          <a:xfrm>
            <a:off x="9126800" y="3970445"/>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p>
        </p:txBody>
      </p:sp>
      <p:sp>
        <p:nvSpPr>
          <p:cNvPr id="6" name="矩形 5"/>
          <p:cNvSpPr/>
          <p:nvPr/>
        </p:nvSpPr>
        <p:spPr>
          <a:xfrm>
            <a:off x="6506186" y="1858513"/>
            <a:ext cx="407484" cy="461665"/>
          </a:xfrm>
          <a:prstGeom prst="rect">
            <a:avLst/>
          </a:prstGeom>
        </p:spPr>
        <p:txBody>
          <a:bodyPr wrap="none">
            <a:spAutoFit/>
          </a:bodyPr>
          <a:lstStyle/>
          <a:p>
            <a:r>
              <a:rPr lang="en-US" altLang="zh-CN" sz="2400"/>
              <a:t>C</a:t>
            </a:r>
            <a:endParaRPr lang="zh-CN" altLang="en-US"/>
          </a:p>
        </p:txBody>
      </p:sp>
      <p:sp>
        <p:nvSpPr>
          <p:cNvPr id="7" name="内容占位符 1"/>
          <p:cNvSpPr txBox="1"/>
          <p:nvPr/>
        </p:nvSpPr>
        <p:spPr bwMode="auto">
          <a:xfrm>
            <a:off x="343711" y="4397504"/>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当</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断开、</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闭合时，电压表测量电源电压，电源电压为</a:t>
            </a:r>
            <a:r>
              <a:rPr lang="en-US" altLang="zh-CN">
                <a:latin typeface="Times New Roman" panose="02020603050405020304" pitchFamily="18" charset="0"/>
                <a:ea typeface="宋体" panose="02010600030101010101" pitchFamily="2" charset="-122"/>
                <a:cs typeface="Times New Roman" panose="02020603050405020304" pitchFamily="18" charset="0"/>
              </a:rPr>
              <a:t>3 V</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错误；当</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闭合，</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断开时，两个灯泡串联，电压表测量</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两端的电压，电压表的示数为</a:t>
            </a:r>
            <a:r>
              <a:rPr lang="en-US" altLang="zh-CN">
                <a:latin typeface="Times New Roman" panose="02020603050405020304" pitchFamily="18" charset="0"/>
                <a:ea typeface="宋体" panose="02010600030101010101" pitchFamily="2" charset="-122"/>
                <a:cs typeface="Times New Roman" panose="02020603050405020304" pitchFamily="18" charset="0"/>
              </a:rPr>
              <a:t>1 V</a:t>
            </a:r>
            <a:r>
              <a:rPr lang="zh-CN" altLang="zh-CN">
                <a:latin typeface="Times New Roman" panose="02020603050405020304" pitchFamily="18" charset="0"/>
                <a:ea typeface="宋体" panose="02010600030101010101" pitchFamily="2" charset="-122"/>
                <a:cs typeface="Times New Roman" panose="02020603050405020304" pitchFamily="18" charset="0"/>
              </a:rPr>
              <a:t>，由串联电路电压的规律得到</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两端的电压为</a:t>
            </a:r>
            <a:r>
              <a:rPr lang="en-US" altLang="zh-CN" i="1">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U</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3 V</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 V</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2 V</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正确；当</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闭合，</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断开时，电压表测</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故选</a:t>
            </a:r>
            <a:r>
              <a:rPr lang="en-US" altLang="zh-CN">
                <a:latin typeface="Times New Roman" panose="02020603050405020304" pitchFamily="18" charset="0"/>
                <a:ea typeface="宋体" panose="02010600030101010101" pitchFamily="2" charset="-122"/>
                <a:cs typeface="Times New Roman" panose="02020603050405020304" pitchFamily="18" charset="0"/>
              </a:rPr>
              <a:t>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16920"/>
            <a:ext cx="11485848" cy="396938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北京通州区期中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）如图所示电路，电源两端电压不变，闭合开关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均正常发光，电流表和电压表均有示数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下列关于电路分析正确的是</a:t>
            </a: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电流表测量电路的总电流</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若只断开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熄灭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正常发光</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突然熄灭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是因为导线与电压表正接线柱接触不良</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36.jpg" descr="id:2147489012;FounderCES"/>
          <p:cNvPicPr/>
          <p:nvPr/>
        </p:nvPicPr>
        <p:blipFill>
          <a:blip r:embed="rId2"/>
          <a:stretch>
            <a:fillRect/>
          </a:stretch>
        </p:blipFill>
        <p:spPr>
          <a:xfrm>
            <a:off x="8351739" y="1854188"/>
            <a:ext cx="3477820" cy="2009259"/>
          </a:xfrm>
          <a:prstGeom prst="rect">
            <a:avLst/>
          </a:prstGeom>
        </p:spPr>
      </p:pic>
      <p:sp>
        <p:nvSpPr>
          <p:cNvPr id="4" name="矩形 3"/>
          <p:cNvSpPr/>
          <p:nvPr/>
        </p:nvSpPr>
        <p:spPr>
          <a:xfrm>
            <a:off x="9407574" y="387302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p>
        </p:txBody>
      </p:sp>
      <p:sp>
        <p:nvSpPr>
          <p:cNvPr id="6" name="矩形 5"/>
          <p:cNvSpPr/>
          <p:nvPr/>
        </p:nvSpPr>
        <p:spPr>
          <a:xfrm>
            <a:off x="884254" y="1824472"/>
            <a:ext cx="407484" cy="461665"/>
          </a:xfrm>
          <a:prstGeom prst="rect">
            <a:avLst/>
          </a:prstGeom>
        </p:spPr>
        <p:txBody>
          <a:bodyPr wrap="none">
            <a:spAutoFit/>
          </a:bodyPr>
          <a:lstStyle/>
          <a:p>
            <a:r>
              <a:rPr lang="en-US" altLang="zh-CN" sz="2400"/>
              <a:t>C</a:t>
            </a:r>
            <a:endParaRPr lang="zh-CN" altLang="en-US"/>
          </a:p>
        </p:txBody>
      </p:sp>
      <p:sp>
        <p:nvSpPr>
          <p:cNvPr id="7" name="内容占位符 1"/>
          <p:cNvSpPr txBox="1"/>
          <p:nvPr/>
        </p:nvSpPr>
        <p:spPr bwMode="auto">
          <a:xfrm>
            <a:off x="343711" y="4379920"/>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由图知，闭合开关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，两灯并联，电流表串联在灯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的支路上，则电流表测量通过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错误；因为并联电路中各支路独立工作、互不影响，所以，只断开开关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时，灯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不能发光，灯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仍正常发光，</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正确；电压表并联在灯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的两端，导线与电压表正接线柱接触不良，灯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不会熄灭，</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故选</a:t>
            </a:r>
            <a:r>
              <a:rPr lang="en-US" altLang="zh-CN">
                <a:latin typeface="Times New Roman" panose="02020603050405020304" pitchFamily="18" charset="0"/>
                <a:ea typeface="宋体" panose="02010600030101010101" pitchFamily="2" charset="-122"/>
                <a:cs typeface="Times New Roman" panose="02020603050405020304" pitchFamily="18" charset="0"/>
              </a:rPr>
              <a:t>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90550" y="740019"/>
            <a:ext cx="11665296" cy="5865195"/>
          </a:xfrm>
        </p:spPr>
        <p:txBody>
          <a:bodyPr/>
          <a:lstStyle/>
          <a:p>
            <a:pPr hangingPunct="0">
              <a:spcAft>
                <a:spcPts val="0"/>
              </a:spcAft>
              <a:tabLst>
                <a:tab pos="594106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河北张家口万全区期末</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探究影响导体电阻大小的因素</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中，小明猜想导体电阻大小可能与下列因素有关：（</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）导体的材料；（</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）导体的长度；（</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）导体的横截面积</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为了验证上述猜想，他用如图所示的器材进行实验，编号</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是镍铬合金导体，</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是锰铜合金导体，其中</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导体横截面积相同，</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导体长度相同</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下列有关说法中，正确的是（　　）</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两导体分别接入电路</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可以探究导体电阻与横截面</a:t>
            </a:r>
            <a:endParaRPr lang="en-US"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941060" algn="l"/>
              </a:tabLst>
            </a:pP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积是否有关</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可以用电流表示数反映导体电阻大小</a:t>
            </a:r>
            <a:r>
              <a:rPr lang="zh-CN" altLang="zh-CN" sz="23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电流表示数越大反映导</a:t>
            </a:r>
            <a:endParaRPr lang="en-US" altLang="zh-CN" sz="2300"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941060" algn="l"/>
              </a:tabLst>
            </a:pPr>
            <a:r>
              <a:rPr lang="zh-CN" altLang="zh-CN" sz="2300"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体电阻越小</a:t>
            </a:r>
            <a:endParaRPr lang="zh-CN" altLang="zh-CN" sz="23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a:t>
            </a:r>
            <a:r>
              <a:rPr lang="en-US" altLang="zh-CN" sz="2300"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对折</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拧成一股接入该电路</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电流表的示数将变小</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当断开开关电路中没有电流时</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接入电路中的导体的电阻也将变为零</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37.jpg" descr="id:2147489019;FounderCES"/>
          <p:cNvPicPr/>
          <p:nvPr/>
        </p:nvPicPr>
        <p:blipFill>
          <a:blip r:embed="rId2"/>
          <a:stretch>
            <a:fillRect/>
          </a:stretch>
        </p:blipFill>
        <p:spPr>
          <a:xfrm>
            <a:off x="8471470" y="3196720"/>
            <a:ext cx="3128217" cy="2268672"/>
          </a:xfrm>
          <a:prstGeom prst="rect">
            <a:avLst/>
          </a:prstGeom>
        </p:spPr>
      </p:pic>
      <p:sp>
        <p:nvSpPr>
          <p:cNvPr id="4" name="矩形 3"/>
          <p:cNvSpPr/>
          <p:nvPr/>
        </p:nvSpPr>
        <p:spPr>
          <a:xfrm>
            <a:off x="9279602" y="5492901"/>
            <a:ext cx="1511952" cy="556050"/>
          </a:xfrm>
          <a:prstGeom prst="rect">
            <a:avLst/>
          </a:prstGeom>
        </p:spPr>
        <p:txBody>
          <a:bodyPr wrap="none">
            <a:spAutoFit/>
          </a:bodyPr>
          <a:lstStyle/>
          <a:p>
            <a:pPr algn="just">
              <a:lnSpc>
                <a:spcPct val="150000"/>
              </a:lnSpc>
              <a:spcAft>
                <a:spcPts val="0"/>
              </a:spcAft>
              <a:tabLst>
                <a:tab pos="5941060" algn="l"/>
              </a:tabLst>
            </a:pPr>
            <a:r>
              <a:rPr lang="zh-CN" altLang="zh-CN" sz="2300" b="0" dirty="0">
                <a:solidFill>
                  <a:srgbClr val="000000"/>
                </a:solidFill>
                <a:cs typeface="Times New Roman" panose="02020603050405020304" pitchFamily="18" charset="0"/>
              </a:rPr>
              <a:t>（第</a:t>
            </a:r>
            <a:r>
              <a:rPr lang="en-US" altLang="zh-CN" sz="2300" b="0" dirty="0">
                <a:solidFill>
                  <a:srgbClr val="000000"/>
                </a:solidFill>
                <a:cs typeface="Times New Roman" panose="02020603050405020304" pitchFamily="18" charset="0"/>
              </a:rPr>
              <a:t>6</a:t>
            </a:r>
            <a:r>
              <a:rPr lang="zh-CN" altLang="zh-CN" sz="2300" b="0" dirty="0">
                <a:solidFill>
                  <a:srgbClr val="000000"/>
                </a:solidFill>
                <a:cs typeface="Times New Roman" panose="02020603050405020304" pitchFamily="18" charset="0"/>
              </a:rPr>
              <a:t>题）</a:t>
            </a:r>
          </a:p>
        </p:txBody>
      </p:sp>
      <p:sp>
        <p:nvSpPr>
          <p:cNvPr id="6" name="矩形 5"/>
          <p:cNvSpPr/>
          <p:nvPr/>
        </p:nvSpPr>
        <p:spPr>
          <a:xfrm>
            <a:off x="2998862" y="2965888"/>
            <a:ext cx="389850" cy="461665"/>
          </a:xfrm>
          <a:prstGeom prst="rect">
            <a:avLst/>
          </a:prstGeom>
        </p:spPr>
        <p:txBody>
          <a:bodyPr wrap="none">
            <a:spAutoFit/>
          </a:bodyPr>
          <a:lstStyle/>
          <a:p>
            <a:r>
              <a:rPr lang="en-US" altLang="zh-CN" sz="2300"/>
              <a:t>B</a:t>
            </a:r>
            <a:endParaRPr lang="zh-CN" altLang="en-US" sz="23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75044"/>
            <a:ext cx="11485848" cy="4339650"/>
          </a:xfrm>
        </p:spPr>
        <p:txBody>
          <a:bodyPr/>
          <a:lstStyle/>
          <a:p>
            <a:pPr hangingPunct="0">
              <a:spcAft>
                <a:spcPts val="0"/>
              </a:spcAft>
            </a:pPr>
            <a:r>
              <a:rPr lang="en-US" altLang="zh-CN" sz="23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探究导体电阻与横截面积是否有关，应控制导体的材料和</a:t>
            </a:r>
            <a:endParaRPr lang="en-US" altLang="zh-CN" sz="23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长度相同，横截面积不同，将</a:t>
            </a:r>
            <a:r>
              <a:rPr lang="en-US" altLang="zh-CN" sz="2300" dirty="0">
                <a:latin typeface="宋体" panose="02010600030101010101" pitchFamily="2" charset="-122"/>
                <a:ea typeface="宋体" panose="02010600030101010101" pitchFamily="2" charset="-122"/>
                <a:cs typeface="Times New Roman" panose="02020603050405020304" pitchFamily="18" charset="0"/>
              </a:rPr>
              <a:t>③</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latin typeface="宋体" panose="02010600030101010101" pitchFamily="2" charset="-122"/>
                <a:ea typeface="宋体" panose="02010600030101010101" pitchFamily="2" charset="-122"/>
                <a:cs typeface="Times New Roman" panose="02020603050405020304" pitchFamily="18" charset="0"/>
              </a:rPr>
              <a:t>④</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两导体分别接入电路，</a:t>
            </a:r>
            <a:r>
              <a:rPr lang="en-US" altLang="zh-CN" sz="2300" dirty="0">
                <a:latin typeface="宋体" panose="02010600030101010101" pitchFamily="2" charset="-122"/>
                <a:ea typeface="宋体" panose="02010600030101010101" pitchFamily="2" charset="-122"/>
                <a:cs typeface="Times New Roman" panose="02020603050405020304" pitchFamily="18" charset="0"/>
              </a:rPr>
              <a:t>③</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dirty="0">
                <a:latin typeface="宋体" panose="02010600030101010101" pitchFamily="2" charset="-122"/>
                <a:ea typeface="宋体" panose="02010600030101010101" pitchFamily="2" charset="-122"/>
                <a:cs typeface="Times New Roman" panose="02020603050405020304" pitchFamily="18" charset="0"/>
              </a:rPr>
              <a:t>④</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两导体长度相同，横截面积不同，材料不同，不能探究导体电</a:t>
            </a:r>
            <a:endParaRPr lang="en-US" altLang="zh-CN" sz="23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阻与横截面积是否有关，</a:t>
            </a:r>
            <a:r>
              <a:rPr lang="en-US" altLang="zh-CN" sz="2300" dirty="0">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错误；本实验中用电流表示数</a:t>
            </a:r>
            <a:r>
              <a:rPr lang="zh-CN" altLang="zh-CN" sz="2300" spc="100" dirty="0">
                <a:latin typeface="Times New Roman" panose="02020603050405020304" pitchFamily="18" charset="0"/>
                <a:ea typeface="宋体" panose="02010600030101010101" pitchFamily="2" charset="-122"/>
                <a:cs typeface="Times New Roman" panose="02020603050405020304" pitchFamily="18" charset="0"/>
              </a:rPr>
              <a:t>反映导</a:t>
            </a:r>
            <a:endParaRPr lang="en-US" altLang="zh-CN" sz="2300" spc="1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体电阻大小，采用的是转换法，电流表示数越大反映导体</a:t>
            </a:r>
            <a:r>
              <a:rPr lang="zh-CN" altLang="zh-CN" sz="2300" spc="-100" dirty="0">
                <a:latin typeface="Times New Roman" panose="02020603050405020304" pitchFamily="18" charset="0"/>
                <a:ea typeface="宋体" panose="02010600030101010101" pitchFamily="2" charset="-122"/>
                <a:cs typeface="Times New Roman" panose="02020603050405020304" pitchFamily="18" charset="0"/>
              </a:rPr>
              <a:t>电阻越</a:t>
            </a:r>
            <a:endParaRPr lang="en-US" altLang="zh-CN" sz="2300" spc="-1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小，</a:t>
            </a:r>
            <a:r>
              <a:rPr lang="en-US" altLang="zh-CN" sz="2300" dirty="0">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正确；将</a:t>
            </a:r>
            <a:r>
              <a:rPr lang="en-US" altLang="zh-CN" sz="2300" dirty="0">
                <a:latin typeface="宋体" panose="02010600030101010101" pitchFamily="2" charset="-122"/>
                <a:ea typeface="宋体" panose="02010600030101010101" pitchFamily="2" charset="-122"/>
                <a:cs typeface="Times New Roman" panose="02020603050405020304" pitchFamily="18" charset="0"/>
              </a:rPr>
              <a:t>②</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对折后，拧成一股接入该电路，由于</a:t>
            </a:r>
            <a:r>
              <a:rPr lang="en-US" altLang="zh-CN" sz="2300" dirty="0">
                <a:latin typeface="宋体" panose="02010600030101010101" pitchFamily="2" charset="-122"/>
                <a:ea typeface="宋体" panose="02010600030101010101" pitchFamily="2" charset="-122"/>
                <a:cs typeface="Times New Roman" panose="02020603050405020304" pitchFamily="18" charset="0"/>
              </a:rPr>
              <a:t>②</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的长度变短，横截面积变大，电阻将变小，所以电流表的示数将变大，</a:t>
            </a:r>
            <a:r>
              <a:rPr lang="en-US" altLang="zh-CN" sz="2300" dirty="0">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错误；当断开开关，电路中没有电流时，由于导体电阻的大小与电流大小无关，所以接入电路中的导体电阻不为零，</a:t>
            </a:r>
            <a:r>
              <a:rPr lang="en-US" altLang="zh-CN" sz="2300" dirty="0">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错误</a:t>
            </a:r>
            <a:r>
              <a:rPr lang="en-US" altLang="zh-CN" sz="23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300" dirty="0">
                <a:latin typeface="Times New Roman" panose="02020603050405020304" pitchFamily="18" charset="0"/>
                <a:ea typeface="宋体" panose="02010600030101010101" pitchFamily="2" charset="-122"/>
                <a:cs typeface="Times New Roman" panose="02020603050405020304" pitchFamily="18" charset="0"/>
              </a:rPr>
              <a:t>B.</a:t>
            </a:r>
            <a:endParaRPr lang="zh-CN" altLang="zh-CN" sz="23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37.jpg" descr="id:2147489019;FounderCES"/>
          <p:cNvPicPr/>
          <p:nvPr/>
        </p:nvPicPr>
        <p:blipFill>
          <a:blip r:embed="rId2"/>
          <a:stretch>
            <a:fillRect/>
          </a:stretch>
        </p:blipFill>
        <p:spPr>
          <a:xfrm>
            <a:off x="9047534" y="981660"/>
            <a:ext cx="2381832" cy="1727372"/>
          </a:xfrm>
          <a:prstGeom prst="rect">
            <a:avLst/>
          </a:prstGeom>
        </p:spPr>
      </p:pic>
      <p:sp>
        <p:nvSpPr>
          <p:cNvPr id="4" name="矩形 3"/>
          <p:cNvSpPr/>
          <p:nvPr/>
        </p:nvSpPr>
        <p:spPr>
          <a:xfrm>
            <a:off x="9453620" y="2782262"/>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6</a:t>
            </a:r>
            <a:r>
              <a:rPr lang="zh-CN" altLang="zh-CN" sz="2400" b="0" dirty="0">
                <a:solidFill>
                  <a:srgbClr val="000000"/>
                </a:solidFill>
                <a:cs typeface="Times New Roman" panose="02020603050405020304" pitchFamily="18" charset="0"/>
              </a:rPr>
              <a:t>题）</a:t>
            </a:r>
          </a:p>
        </p:txBody>
      </p:sp>
      <p:sp>
        <p:nvSpPr>
          <p:cNvPr id="5" name="内容占位符 1"/>
          <p:cNvSpPr>
            <a:spLocks noGrp="1"/>
          </p:cNvSpPr>
          <p:nvPr/>
        </p:nvSpPr>
        <p:spPr>
          <a:xfrm>
            <a:off x="360680" y="4973955"/>
            <a:ext cx="11485880" cy="1437005"/>
          </a:xfrm>
          <a:prstGeom prst="rect">
            <a:avLst/>
          </a:prstGeom>
          <a:solidFill>
            <a:srgbClr val="E1F4FC"/>
          </a:solidFill>
          <a:ln>
            <a:noFill/>
          </a:ln>
        </p:spPr>
        <p:txBody>
          <a:bodyPr vert="horz" wrap="square" lIns="91440" tIns="45720" rIns="91440" bIns="45720" numCol="1" anchor="t" anchorCtr="0" compatLnSpc="1">
            <a:no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本题探究影响电阻大小的因素采用了控制变量法的思想</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而电阻大小的变化是通过电流表的示数变化体现的</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这里采用了转换法的思想</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364660" y="4973815"/>
            <a:ext cx="1728919" cy="45646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7666</Words>
  <Application>Microsoft Office PowerPoint</Application>
  <PresentationFormat>自定义</PresentationFormat>
  <Paragraphs>255</Paragraphs>
  <Slides>45</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45</vt:i4>
      </vt:variant>
    </vt:vector>
  </HeadingPairs>
  <TitlesOfParts>
    <vt:vector size="52" baseType="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15500</cp:lastModifiedBy>
  <cp:revision>543</cp:revision>
  <dcterms:created xsi:type="dcterms:W3CDTF">2020-11-06T05:24:00Z</dcterms:created>
  <dcterms:modified xsi:type="dcterms:W3CDTF">2025-09-18T00:50:53Z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D2DB7BC374444A33A14A72015C6637B3_12</vt:lpwstr>
  </property>
</Properties>
</file>